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74" r:id="rId3"/>
    <p:sldId id="275" r:id="rId4"/>
    <p:sldId id="276" r:id="rId5"/>
    <p:sldId id="277" r:id="rId6"/>
    <p:sldId id="278" r:id="rId7"/>
    <p:sldId id="295" r:id="rId8"/>
    <p:sldId id="290" r:id="rId9"/>
    <p:sldId id="283" r:id="rId10"/>
    <p:sldId id="313" r:id="rId11"/>
    <p:sldId id="284" r:id="rId12"/>
    <p:sldId id="280" r:id="rId13"/>
    <p:sldId id="285" r:id="rId14"/>
    <p:sldId id="307" r:id="rId15"/>
    <p:sldId id="292" r:id="rId16"/>
    <p:sldId id="319" r:id="rId17"/>
    <p:sldId id="308" r:id="rId18"/>
    <p:sldId id="312" r:id="rId19"/>
    <p:sldId id="303" r:id="rId20"/>
    <p:sldId id="311" r:id="rId21"/>
    <p:sldId id="293" r:id="rId22"/>
    <p:sldId id="282" r:id="rId23"/>
    <p:sldId id="287" r:id="rId24"/>
    <p:sldId id="316" r:id="rId25"/>
    <p:sldId id="294" r:id="rId26"/>
    <p:sldId id="296" r:id="rId27"/>
    <p:sldId id="298" r:id="rId28"/>
    <p:sldId id="304" r:id="rId29"/>
    <p:sldId id="288" r:id="rId30"/>
    <p:sldId id="305" r:id="rId31"/>
    <p:sldId id="306" r:id="rId32"/>
    <p:sldId id="289" r:id="rId33"/>
    <p:sldId id="320" r:id="rId34"/>
    <p:sldId id="279" r:id="rId35"/>
    <p:sldId id="315" r:id="rId36"/>
    <p:sldId id="281" r:id="rId37"/>
    <p:sldId id="314" r:id="rId38"/>
    <p:sldId id="317" r:id="rId39"/>
    <p:sldId id="318" r:id="rId40"/>
    <p:sldId id="257" r:id="rId41"/>
    <p:sldId id="297"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15A"/>
    <a:srgbClr val="040102"/>
    <a:srgbClr val="08315A"/>
    <a:srgbClr val="0502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4"/>
    <p:restoredTop sz="68833"/>
  </p:normalViewPr>
  <p:slideViewPr>
    <p:cSldViewPr snapToObjects="1">
      <p:cViewPr>
        <p:scale>
          <a:sx n="96" d="100"/>
          <a:sy n="96" d="100"/>
        </p:scale>
        <p:origin x="1240" y="-56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049D6C-1F9E-1C49-98A5-1DBC52AE0670}" type="datetimeFigureOut">
              <a:rPr lang="fr-FR" smtClean="0"/>
              <a:t>12/03/2018</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9C616-16A6-1D4D-83C1-8CF264FAD02D}" type="slidenum">
              <a:rPr lang="fr-FR" smtClean="0"/>
              <a:t>‹#›</a:t>
            </a:fld>
            <a:endParaRPr lang="fr-FR" dirty="0"/>
          </a:p>
        </p:txBody>
      </p:sp>
    </p:spTree>
    <p:extLst>
      <p:ext uri="{BB962C8B-B14F-4D97-AF65-F5344CB8AC3E}">
        <p14:creationId xmlns:p14="http://schemas.microsoft.com/office/powerpoint/2010/main" val="1364357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Hello,</a:t>
            </a:r>
            <a:r>
              <a:rPr lang="fr-FR" baseline="0" dirty="0" smtClean="0"/>
              <a:t> </a:t>
            </a:r>
          </a:p>
          <a:p>
            <a:r>
              <a:rPr lang="fr-FR" baseline="0" dirty="0" err="1" smtClean="0"/>
              <a:t>Today</a:t>
            </a:r>
            <a:r>
              <a:rPr lang="fr-FR" baseline="0" dirty="0" smtClean="0"/>
              <a:t> I m </a:t>
            </a:r>
            <a:r>
              <a:rPr lang="fr-FR" baseline="0" dirty="0" err="1" smtClean="0"/>
              <a:t>going</a:t>
            </a:r>
            <a:r>
              <a:rPr lang="fr-FR" baseline="0" dirty="0" smtClean="0"/>
              <a:t> to </a:t>
            </a:r>
            <a:r>
              <a:rPr lang="fr-FR" baseline="0" dirty="0" err="1" smtClean="0"/>
              <a:t>make</a:t>
            </a:r>
            <a:r>
              <a:rPr lang="fr-FR" baseline="0" dirty="0" smtClean="0"/>
              <a:t> a </a:t>
            </a:r>
            <a:r>
              <a:rPr lang="fr-FR" baseline="0" dirty="0" err="1" smtClean="0"/>
              <a:t>presentation</a:t>
            </a:r>
            <a:r>
              <a:rPr lang="fr-FR" baseline="0" dirty="0" smtClean="0"/>
              <a:t> about </a:t>
            </a:r>
            <a:r>
              <a:rPr lang="fr-FR" baseline="0" dirty="0" err="1" smtClean="0"/>
              <a:t>my</a:t>
            </a:r>
            <a:r>
              <a:rPr lang="fr-FR" baseline="0" dirty="0" smtClean="0"/>
              <a:t> master </a:t>
            </a:r>
            <a:r>
              <a:rPr lang="fr-FR" baseline="0" dirty="0" err="1" smtClean="0"/>
              <a:t>thesis</a:t>
            </a:r>
            <a:endParaRPr lang="fr-FR" baseline="0" dirty="0" smtClean="0"/>
          </a:p>
          <a:p>
            <a:endParaRPr lang="fr-FR" baseline="0" dirty="0" smtClean="0"/>
          </a:p>
          <a:p>
            <a:r>
              <a:rPr lang="fr-FR" baseline="0" dirty="0" smtClean="0"/>
              <a:t>It </a:t>
            </a:r>
            <a:r>
              <a:rPr lang="fr-FR" baseline="0" dirty="0" err="1" smtClean="0"/>
              <a:t>will</a:t>
            </a:r>
            <a:r>
              <a:rPr lang="fr-FR" baseline="0" dirty="0" smtClean="0"/>
              <a:t> </a:t>
            </a:r>
            <a:r>
              <a:rPr lang="fr-FR" baseline="0" dirty="0" err="1" smtClean="0"/>
              <a:t>be</a:t>
            </a:r>
            <a:r>
              <a:rPr lang="fr-FR" baseline="0" dirty="0" smtClean="0"/>
              <a:t> about </a:t>
            </a:r>
            <a:r>
              <a:rPr lang="fr-FR" baseline="0" dirty="0" err="1" smtClean="0"/>
              <a:t>remote-seen</a:t>
            </a:r>
            <a:endParaRPr lang="fr-FR" baseline="0" dirty="0" smtClean="0"/>
          </a:p>
          <a:p>
            <a:endParaRPr lang="fr-FR" baseline="0" dirty="0" smtClean="0"/>
          </a:p>
          <a:p>
            <a:r>
              <a:rPr lang="fr-FR" baseline="0" dirty="0" err="1" smtClean="0"/>
              <a:t>Work</a:t>
            </a:r>
            <a:r>
              <a:rPr lang="fr-FR" baseline="0" dirty="0" smtClean="0"/>
              <a:t> </a:t>
            </a:r>
            <a:r>
              <a:rPr lang="fr-FR" baseline="0" dirty="0" err="1" smtClean="0"/>
              <a:t>achieved</a:t>
            </a:r>
            <a:r>
              <a:rPr lang="fr-FR" baseline="0" dirty="0" smtClean="0"/>
              <a:t> in New </a:t>
            </a:r>
            <a:r>
              <a:rPr lang="fr-FR" baseline="0" dirty="0" err="1" smtClean="0"/>
              <a:t>Caledonia</a:t>
            </a:r>
            <a:r>
              <a:rPr lang="fr-FR" baseline="0" dirty="0" smtClean="0"/>
              <a:t> </a:t>
            </a:r>
            <a:r>
              <a:rPr lang="fr-FR" baseline="0" dirty="0" err="1" smtClean="0"/>
              <a:t>with</a:t>
            </a:r>
            <a:r>
              <a:rPr lang="fr-FR" baseline="0" dirty="0" smtClean="0"/>
              <a:t> IFREMER</a:t>
            </a:r>
          </a:p>
          <a:p>
            <a:endParaRPr lang="fr-FR" baseline="0" dirty="0" smtClean="0"/>
          </a:p>
          <a:p>
            <a:r>
              <a:rPr lang="fr-FR" baseline="0" dirty="0" smtClean="0"/>
              <a:t>20 seconde</a:t>
            </a:r>
            <a:endParaRPr lang="fr-FR"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a:t>
            </a:fld>
            <a:endParaRPr lang="fr-FR" dirty="0"/>
          </a:p>
        </p:txBody>
      </p:sp>
    </p:spTree>
    <p:extLst>
      <p:ext uri="{BB962C8B-B14F-4D97-AF65-F5344CB8AC3E}">
        <p14:creationId xmlns:p14="http://schemas.microsoft.com/office/powerpoint/2010/main" val="41971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11</a:t>
            </a:fld>
            <a:endParaRPr lang="fr-FR" dirty="0"/>
          </a:p>
        </p:txBody>
      </p:sp>
    </p:spTree>
    <p:extLst>
      <p:ext uri="{BB962C8B-B14F-4D97-AF65-F5344CB8AC3E}">
        <p14:creationId xmlns:p14="http://schemas.microsoft.com/office/powerpoint/2010/main" val="81505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consist in extracting a sample of area with homogeneous bottom type. By the comparison of the logarithm signal of two different band, we observe that every pixel are set on linear trends with similar slope, dependent on the water optical properties, and different shift dependent on bottom reflectance. This shift is then representing the depth invariant Index of the pixel.   </a:t>
            </a:r>
            <a:endParaRPr lang="en-US" dirty="0" smtClean="0"/>
          </a:p>
          <a:p>
            <a:endParaRPr lang="en-US" dirty="0" smtClean="0"/>
          </a:p>
          <a:p>
            <a:endParaRPr lang="en-US" dirty="0" smtClean="0"/>
          </a:p>
          <a:p>
            <a:endParaRPr lang="en-US" dirty="0" smtClean="0"/>
          </a:p>
          <a:p>
            <a:r>
              <a:rPr lang="en-US" dirty="0" smtClean="0"/>
              <a:t>The second type of descriptor is DII.</a:t>
            </a:r>
            <a:r>
              <a:rPr lang="en-US" baseline="0" dirty="0" smtClean="0"/>
              <a:t> It is based on the </a:t>
            </a:r>
            <a:r>
              <a:rPr lang="en-US" baseline="0" dirty="0" err="1" smtClean="0"/>
              <a:t>comparision</a:t>
            </a:r>
            <a:r>
              <a:rPr lang="en-US" baseline="0" dirty="0" smtClean="0"/>
              <a:t> of log radiance of two band.</a:t>
            </a:r>
          </a:p>
          <a:p>
            <a:endParaRPr lang="en-US" baseline="0" dirty="0" smtClean="0"/>
          </a:p>
          <a:p>
            <a:r>
              <a:rPr lang="en-US" baseline="0" dirty="0" smtClean="0"/>
              <a:t>The log radiance are </a:t>
            </a:r>
            <a:r>
              <a:rPr lang="en-US" baseline="0" dirty="0" err="1" smtClean="0"/>
              <a:t>substracted</a:t>
            </a:r>
            <a:r>
              <a:rPr lang="en-US" baseline="0" dirty="0" smtClean="0"/>
              <a:t> from volume scattering. </a:t>
            </a:r>
          </a:p>
          <a:p>
            <a:r>
              <a:rPr lang="en-US" baseline="0" dirty="0" smtClean="0"/>
              <a:t>In homogeneous water optical properties it is possible to observe a specific setting of the pixel along lines representing bottom reflectance.</a:t>
            </a:r>
          </a:p>
          <a:p>
            <a:r>
              <a:rPr lang="en-US" baseline="0" dirty="0" smtClean="0"/>
              <a:t>Which has the same </a:t>
            </a:r>
            <a:r>
              <a:rPr lang="en-US" baseline="0" dirty="0" err="1" smtClean="0"/>
              <a:t>oriantation</a:t>
            </a:r>
            <a:r>
              <a:rPr lang="en-US" baseline="0" dirty="0" smtClean="0"/>
              <a:t> whose slope depend on water </a:t>
            </a:r>
            <a:r>
              <a:rPr lang="en-US" baseline="0" dirty="0" err="1" smtClean="0"/>
              <a:t>opti</a:t>
            </a:r>
            <a:r>
              <a:rPr lang="en-US" baseline="0" dirty="0" smtClean="0"/>
              <a:t> properties.</a:t>
            </a:r>
          </a:p>
          <a:p>
            <a:r>
              <a:rPr lang="en-US" baseline="0" dirty="0" smtClean="0"/>
              <a:t>Method consist in extracting a sample of the image with homogenous bottom in order to find this slope. It is acting as a rotation in the space form by the log radiance of the two bands. Once the slope is defined </a:t>
            </a:r>
          </a:p>
          <a:p>
            <a:endParaRPr lang="en-US" baseline="0" dirty="0" smtClean="0"/>
          </a:p>
          <a:p>
            <a:endParaRPr lang="en-US" baseline="0" dirty="0" smtClean="0"/>
          </a:p>
          <a:p>
            <a:endParaRPr lang="en-US" baseline="0" dirty="0" smtClean="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12</a:t>
            </a:fld>
            <a:endParaRPr lang="fr-FR" dirty="0"/>
          </a:p>
        </p:txBody>
      </p:sp>
    </p:spTree>
    <p:extLst>
      <p:ext uri="{BB962C8B-B14F-4D97-AF65-F5344CB8AC3E}">
        <p14:creationId xmlns:p14="http://schemas.microsoft.com/office/powerpoint/2010/main" val="437710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14</a:t>
            </a:fld>
            <a:endParaRPr lang="fr-FR" dirty="0"/>
          </a:p>
        </p:txBody>
      </p:sp>
    </p:spTree>
    <p:extLst>
      <p:ext uri="{BB962C8B-B14F-4D97-AF65-F5344CB8AC3E}">
        <p14:creationId xmlns:p14="http://schemas.microsoft.com/office/powerpoint/2010/main" val="112008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15</a:t>
            </a:fld>
            <a:endParaRPr lang="fr-FR" dirty="0"/>
          </a:p>
        </p:txBody>
      </p:sp>
    </p:spTree>
    <p:extLst>
      <p:ext uri="{BB962C8B-B14F-4D97-AF65-F5344CB8AC3E}">
        <p14:creationId xmlns:p14="http://schemas.microsoft.com/office/powerpoint/2010/main" val="787245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16</a:t>
            </a:fld>
            <a:endParaRPr lang="fr-FR" dirty="0"/>
          </a:p>
        </p:txBody>
      </p:sp>
    </p:spTree>
    <p:extLst>
      <p:ext uri="{BB962C8B-B14F-4D97-AF65-F5344CB8AC3E}">
        <p14:creationId xmlns:p14="http://schemas.microsoft.com/office/powerpoint/2010/main" val="1317574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17</a:t>
            </a:fld>
            <a:endParaRPr lang="fr-FR" dirty="0"/>
          </a:p>
        </p:txBody>
      </p:sp>
    </p:spTree>
    <p:extLst>
      <p:ext uri="{BB962C8B-B14F-4D97-AF65-F5344CB8AC3E}">
        <p14:creationId xmlns:p14="http://schemas.microsoft.com/office/powerpoint/2010/main" val="105947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21</a:t>
            </a:fld>
            <a:endParaRPr lang="fr-FR" dirty="0"/>
          </a:p>
        </p:txBody>
      </p:sp>
    </p:spTree>
    <p:extLst>
      <p:ext uri="{BB962C8B-B14F-4D97-AF65-F5344CB8AC3E}">
        <p14:creationId xmlns:p14="http://schemas.microsoft.com/office/powerpoint/2010/main" val="1938791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25</a:t>
            </a:fld>
            <a:endParaRPr lang="fr-FR" dirty="0"/>
          </a:p>
        </p:txBody>
      </p:sp>
    </p:spTree>
    <p:extLst>
      <p:ext uri="{BB962C8B-B14F-4D97-AF65-F5344CB8AC3E}">
        <p14:creationId xmlns:p14="http://schemas.microsoft.com/office/powerpoint/2010/main" val="2072223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Lyzenga</a:t>
            </a:r>
            <a:r>
              <a:rPr lang="en-US" dirty="0" smtClean="0"/>
              <a:t> 3</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26</a:t>
            </a:fld>
            <a:endParaRPr lang="fr-FR" dirty="0"/>
          </a:p>
        </p:txBody>
      </p:sp>
    </p:spTree>
    <p:extLst>
      <p:ext uri="{BB962C8B-B14F-4D97-AF65-F5344CB8AC3E}">
        <p14:creationId xmlns:p14="http://schemas.microsoft.com/office/powerpoint/2010/main" val="1273429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27</a:t>
            </a:fld>
            <a:endParaRPr lang="fr-FR" dirty="0"/>
          </a:p>
        </p:txBody>
      </p:sp>
    </p:spTree>
    <p:extLst>
      <p:ext uri="{BB962C8B-B14F-4D97-AF65-F5344CB8AC3E}">
        <p14:creationId xmlns:p14="http://schemas.microsoft.com/office/powerpoint/2010/main" val="504170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solidFill>
                  <a:srgbClr val="000000"/>
                </a:solidFill>
                <a:latin typeface="Arial" charset="0"/>
                <a:ea typeface="Arial" charset="0"/>
                <a:cs typeface="Arial" charset="0"/>
              </a:rPr>
              <a:t>Why</a:t>
            </a:r>
            <a:r>
              <a:rPr lang="en-US" sz="1200" kern="0" baseline="0" dirty="0" smtClean="0">
                <a:solidFill>
                  <a:srgbClr val="000000"/>
                </a:solidFill>
                <a:latin typeface="Arial" charset="0"/>
                <a:ea typeface="Arial" charset="0"/>
                <a:cs typeface="Arial" charset="0"/>
              </a:rPr>
              <a:t> bathymetry.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It is a very important variable. For </a:t>
            </a:r>
            <a:r>
              <a:rPr lang="en-US" sz="1200" kern="0" baseline="0" dirty="0" err="1" smtClean="0">
                <a:solidFill>
                  <a:srgbClr val="000000"/>
                </a:solidFill>
                <a:latin typeface="Arial" charset="0"/>
                <a:ea typeface="Arial" charset="0"/>
                <a:cs typeface="Arial" charset="0"/>
              </a:rPr>
              <a:t>hyd</a:t>
            </a:r>
            <a:r>
              <a:rPr lang="en-US" sz="1200" kern="0" baseline="0" dirty="0" smtClean="0">
                <a:solidFill>
                  <a:srgbClr val="000000"/>
                </a:solidFill>
                <a:latin typeface="Arial" charset="0"/>
                <a:ea typeface="Arial" charset="0"/>
                <a:cs typeface="Arial" charset="0"/>
              </a:rPr>
              <a:t> d model it is taking part of the </a:t>
            </a:r>
            <a:r>
              <a:rPr lang="en-US" sz="1200" kern="0" baseline="0" dirty="0" err="1" smtClean="0">
                <a:solidFill>
                  <a:srgbClr val="000000"/>
                </a:solidFill>
                <a:latin typeface="Arial" charset="0"/>
                <a:ea typeface="Arial" charset="0"/>
                <a:cs typeface="Arial" charset="0"/>
              </a:rPr>
              <a:t>boudarie</a:t>
            </a:r>
            <a:r>
              <a:rPr lang="en-US" sz="1200" kern="0" baseline="0" dirty="0" smtClean="0">
                <a:solidFill>
                  <a:srgbClr val="000000"/>
                </a:solidFill>
                <a:latin typeface="Arial" charset="0"/>
                <a:ea typeface="Arial" charset="0"/>
                <a:cs typeface="Arial" charset="0"/>
              </a:rPr>
              <a:t> condition. For coral ecosystem also, it allow to estimate the </a:t>
            </a:r>
            <a:r>
              <a:rPr lang="en-US" sz="1200" kern="0" baseline="0" dirty="0" err="1" smtClean="0">
                <a:solidFill>
                  <a:srgbClr val="000000"/>
                </a:solidFill>
                <a:latin typeface="Arial" charset="0"/>
                <a:ea typeface="Arial" charset="0"/>
                <a:cs typeface="Arial" charset="0"/>
              </a:rPr>
              <a:t>vulnarability</a:t>
            </a:r>
            <a:r>
              <a:rPr lang="en-US" sz="1200" kern="0" baseline="0" dirty="0" smtClean="0">
                <a:solidFill>
                  <a:srgbClr val="000000"/>
                </a:solidFill>
                <a:latin typeface="Arial" charset="0"/>
                <a:ea typeface="Arial" charset="0"/>
                <a:cs typeface="Arial" charset="0"/>
              </a:rPr>
              <a:t> to storm event and global warming. Here in new it is very interesting as there is several pristine coral areas.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However SDB remain less accurate than traditional measurement which are made by echo-sounder and has a maximum </a:t>
            </a:r>
            <a:r>
              <a:rPr lang="en-US" sz="1200" kern="0" baseline="0" dirty="0" err="1" smtClean="0">
                <a:solidFill>
                  <a:srgbClr val="000000"/>
                </a:solidFill>
                <a:latin typeface="Arial" charset="0"/>
                <a:ea typeface="Arial" charset="0"/>
                <a:cs typeface="Arial" charset="0"/>
              </a:rPr>
              <a:t>deppth</a:t>
            </a:r>
            <a:r>
              <a:rPr lang="en-US" sz="1200" kern="0" baseline="0" dirty="0" smtClean="0">
                <a:solidFill>
                  <a:srgbClr val="000000"/>
                </a:solidFill>
                <a:latin typeface="Arial" charset="0"/>
                <a:ea typeface="Arial" charset="0"/>
                <a:cs typeface="Arial" charset="0"/>
              </a:rPr>
              <a:t> of 25 30 meter in optimal clear water condition. </a:t>
            </a:r>
            <a:r>
              <a:rPr lang="en-US" sz="1200" kern="0" baseline="0" dirty="0" err="1" smtClean="0">
                <a:solidFill>
                  <a:srgbClr val="000000"/>
                </a:solidFill>
                <a:latin typeface="Arial" charset="0"/>
                <a:ea typeface="Arial" charset="0"/>
                <a:cs typeface="Arial" charset="0"/>
              </a:rPr>
              <a:t>Howerver</a:t>
            </a:r>
            <a:r>
              <a:rPr lang="en-US" sz="1200" kern="0" baseline="0" dirty="0" smtClean="0">
                <a:solidFill>
                  <a:srgbClr val="000000"/>
                </a:solidFill>
                <a:latin typeface="Arial" charset="0"/>
                <a:ea typeface="Arial" charset="0"/>
                <a:cs typeface="Arial" charset="0"/>
              </a:rPr>
              <a:t> it offer large scale depth water retrieval at high resolution at a lower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45 </a:t>
            </a:r>
            <a:r>
              <a:rPr lang="en-US" sz="1200" kern="0" baseline="0" dirty="0" err="1" smtClean="0">
                <a:solidFill>
                  <a:srgbClr val="000000"/>
                </a:solidFill>
                <a:latin typeface="Arial" charset="0"/>
                <a:ea typeface="Arial" charset="0"/>
                <a:cs typeface="Arial" charset="0"/>
              </a:rPr>
              <a:t>seconde</a:t>
            </a: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err="1" smtClean="0">
                <a:solidFill>
                  <a:srgbClr val="000000"/>
                </a:solidFill>
                <a:latin typeface="Arial" charset="0"/>
                <a:ea typeface="Arial" charset="0"/>
                <a:cs typeface="Arial" charset="0"/>
              </a:rPr>
              <a:t>Firt</a:t>
            </a:r>
            <a:r>
              <a:rPr lang="en-US" sz="1200" kern="0" dirty="0" smtClean="0">
                <a:solidFill>
                  <a:srgbClr val="000000"/>
                </a:solidFill>
                <a:latin typeface="Arial" charset="0"/>
                <a:ea typeface="Arial" charset="0"/>
                <a:cs typeface="Arial" charset="0"/>
              </a:rPr>
              <a:t> of all why bathymetry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solidFill>
                  <a:srgbClr val="000000"/>
                </a:solidFill>
                <a:latin typeface="Arial" charset="0"/>
                <a:ea typeface="Arial" charset="0"/>
                <a:cs typeface="Arial" charset="0"/>
              </a:rPr>
              <a:t>Knowing Bath -&gt; primary</a:t>
            </a:r>
            <a:r>
              <a:rPr lang="en-US" sz="1200" kern="0" baseline="0" dirty="0" smtClean="0">
                <a:solidFill>
                  <a:srgbClr val="000000"/>
                </a:solidFill>
                <a:latin typeface="Arial" charset="0"/>
                <a:ea typeface="Arial" charset="0"/>
                <a:cs typeface="Arial" charset="0"/>
              </a:rPr>
              <a:t> necessity. It represent a part of </a:t>
            </a:r>
            <a:r>
              <a:rPr lang="en-US" sz="1200" kern="0" baseline="0" dirty="0" err="1" smtClean="0">
                <a:solidFill>
                  <a:srgbClr val="000000"/>
                </a:solidFill>
                <a:latin typeface="Arial" charset="0"/>
                <a:ea typeface="Arial" charset="0"/>
                <a:cs typeface="Arial" charset="0"/>
              </a:rPr>
              <a:t>boundarie</a:t>
            </a:r>
            <a:r>
              <a:rPr lang="en-US" sz="1200" kern="0" baseline="0" dirty="0" smtClean="0">
                <a:solidFill>
                  <a:srgbClr val="000000"/>
                </a:solidFill>
                <a:latin typeface="Arial" charset="0"/>
                <a:ea typeface="Arial" charset="0"/>
                <a:cs typeface="Arial" charset="0"/>
              </a:rPr>
              <a:t> condition for </a:t>
            </a:r>
            <a:r>
              <a:rPr lang="en-US" sz="1200" kern="0" baseline="0" dirty="0" err="1" smtClean="0">
                <a:solidFill>
                  <a:srgbClr val="000000"/>
                </a:solidFill>
                <a:latin typeface="Arial" charset="0"/>
                <a:ea typeface="Arial" charset="0"/>
                <a:cs typeface="Arial" charset="0"/>
              </a:rPr>
              <a:t>hydrodinamic</a:t>
            </a:r>
            <a:r>
              <a:rPr lang="en-US" sz="1200" kern="0" baseline="0" dirty="0" smtClean="0">
                <a:solidFill>
                  <a:srgbClr val="000000"/>
                </a:solidFill>
                <a:latin typeface="Arial" charset="0"/>
                <a:ea typeface="Arial" charset="0"/>
                <a:cs typeface="Arial" charset="0"/>
              </a:rPr>
              <a:t> model. This is why we need the bathy grid with the highest resolution possible. In addition in coral </a:t>
            </a:r>
            <a:r>
              <a:rPr lang="en-US" sz="1200" kern="0" baseline="0" dirty="0" err="1" smtClean="0">
                <a:solidFill>
                  <a:srgbClr val="000000"/>
                </a:solidFill>
                <a:latin typeface="Arial" charset="0"/>
                <a:ea typeface="Arial" charset="0"/>
                <a:cs typeface="Arial" charset="0"/>
              </a:rPr>
              <a:t>ecos</a:t>
            </a:r>
            <a:r>
              <a:rPr lang="en-US" sz="1200" kern="0" baseline="0" dirty="0" smtClean="0">
                <a:solidFill>
                  <a:srgbClr val="000000"/>
                </a:solidFill>
                <a:latin typeface="Arial" charset="0"/>
                <a:ea typeface="Arial" charset="0"/>
                <a:cs typeface="Arial" charset="0"/>
              </a:rPr>
              <a:t>, it is a very </a:t>
            </a:r>
            <a:r>
              <a:rPr lang="en-US" sz="1200" kern="0" baseline="0" dirty="0" err="1" smtClean="0">
                <a:solidFill>
                  <a:srgbClr val="000000"/>
                </a:solidFill>
                <a:latin typeface="Arial" charset="0"/>
                <a:ea typeface="Arial" charset="0"/>
                <a:cs typeface="Arial" charset="0"/>
              </a:rPr>
              <a:t>impo</a:t>
            </a:r>
            <a:r>
              <a:rPr lang="en-US" sz="1200" kern="0" baseline="0" dirty="0" smtClean="0">
                <a:solidFill>
                  <a:srgbClr val="000000"/>
                </a:solidFill>
                <a:latin typeface="Arial" charset="0"/>
                <a:ea typeface="Arial" charset="0"/>
                <a:cs typeface="Arial" charset="0"/>
              </a:rPr>
              <a:t> variable. Allows to </a:t>
            </a:r>
            <a:r>
              <a:rPr lang="en-US" sz="1200" kern="0" baseline="0" dirty="0" err="1" smtClean="0">
                <a:solidFill>
                  <a:srgbClr val="000000"/>
                </a:solidFill>
                <a:latin typeface="Arial" charset="0"/>
                <a:ea typeface="Arial" charset="0"/>
                <a:cs typeface="Arial" charset="0"/>
              </a:rPr>
              <a:t>estim</a:t>
            </a:r>
            <a:r>
              <a:rPr lang="en-US" sz="1200" kern="0" baseline="0" dirty="0" smtClean="0">
                <a:solidFill>
                  <a:srgbClr val="000000"/>
                </a:solidFill>
                <a:latin typeface="Arial" charset="0"/>
                <a:ea typeface="Arial" charset="0"/>
                <a:cs typeface="Arial" charset="0"/>
              </a:rPr>
              <a:t> </a:t>
            </a:r>
            <a:r>
              <a:rPr lang="en-US" sz="1200" kern="0" baseline="0" dirty="0" err="1" smtClean="0">
                <a:solidFill>
                  <a:srgbClr val="000000"/>
                </a:solidFill>
                <a:latin typeface="Arial" charset="0"/>
                <a:ea typeface="Arial" charset="0"/>
                <a:cs typeface="Arial" charset="0"/>
              </a:rPr>
              <a:t>vulnerab</a:t>
            </a:r>
            <a:r>
              <a:rPr lang="en-US" sz="1200" kern="0" baseline="0" dirty="0" smtClean="0">
                <a:solidFill>
                  <a:srgbClr val="000000"/>
                </a:solidFill>
                <a:latin typeface="Arial" charset="0"/>
                <a:ea typeface="Arial" charset="0"/>
                <a:cs typeface="Arial" charset="0"/>
              </a:rPr>
              <a:t> to storm event and to global warming. Lastly, Lagoon of New Caledonia contain gap in pristine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err="1" smtClean="0">
                <a:solidFill>
                  <a:srgbClr val="000000"/>
                </a:solidFill>
                <a:latin typeface="Arial" charset="0"/>
                <a:ea typeface="Arial" charset="0"/>
                <a:cs typeface="Arial" charset="0"/>
              </a:rPr>
              <a:t>Traditionnal</a:t>
            </a:r>
            <a:r>
              <a:rPr lang="en-US" sz="1200" kern="0" dirty="0" smtClean="0">
                <a:solidFill>
                  <a:srgbClr val="000000"/>
                </a:solidFill>
                <a:latin typeface="Arial" charset="0"/>
                <a:ea typeface="Arial" charset="0"/>
                <a:cs typeface="Arial" charset="0"/>
              </a:rPr>
              <a:t>, bathymetric measurements are made by echo-sounder, a type of sonar, either mono or multi-beam, measuring water depth from sea surface. </a:t>
            </a:r>
          </a:p>
          <a:p>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a:t>
            </a:fld>
            <a:endParaRPr lang="fr-FR" dirty="0"/>
          </a:p>
        </p:txBody>
      </p:sp>
    </p:spTree>
    <p:extLst>
      <p:ext uri="{BB962C8B-B14F-4D97-AF65-F5344CB8AC3E}">
        <p14:creationId xmlns:p14="http://schemas.microsoft.com/office/powerpoint/2010/main" val="1172712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Different range of depth</a:t>
            </a:r>
            <a:r>
              <a:rPr lang="en-US" baseline="0" dirty="0" smtClean="0"/>
              <a:t> prediction. In bays it tend to be limited to 10 meters</a:t>
            </a:r>
          </a:p>
          <a:p>
            <a:endParaRPr lang="en-US" baseline="0" dirty="0" smtClean="0"/>
          </a:p>
          <a:p>
            <a:endParaRPr lang="en-US" baseline="0" dirty="0" smtClean="0"/>
          </a:p>
          <a:p>
            <a:r>
              <a:rPr lang="en-US" baseline="0" dirty="0" smtClean="0"/>
              <a:t>In </a:t>
            </a:r>
            <a:r>
              <a:rPr lang="en-US" baseline="0" dirty="0" err="1" smtClean="0"/>
              <a:t>uitoé</a:t>
            </a:r>
            <a:r>
              <a:rPr lang="en-US" baseline="0" dirty="0" smtClean="0"/>
              <a:t> </a:t>
            </a:r>
            <a:r>
              <a:rPr lang="en-US" baseline="0" dirty="0" err="1" smtClean="0"/>
              <a:t>Stumpf</a:t>
            </a:r>
            <a:r>
              <a:rPr lang="en-US" baseline="0" dirty="0" smtClean="0"/>
              <a:t> seems </a:t>
            </a:r>
            <a:r>
              <a:rPr lang="en-US" baseline="0" dirty="0" err="1" smtClean="0"/>
              <a:t>sligltly</a:t>
            </a:r>
            <a:r>
              <a:rPr lang="en-US" baseline="0" dirty="0" smtClean="0"/>
              <a:t> more limited</a:t>
            </a:r>
          </a:p>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28</a:t>
            </a:fld>
            <a:endParaRPr lang="fr-FR" dirty="0"/>
          </a:p>
        </p:txBody>
      </p:sp>
    </p:spTree>
    <p:extLst>
      <p:ext uri="{BB962C8B-B14F-4D97-AF65-F5344CB8AC3E}">
        <p14:creationId xmlns:p14="http://schemas.microsoft.com/office/powerpoint/2010/main" val="1451201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31</a:t>
            </a:fld>
            <a:endParaRPr lang="fr-FR" dirty="0"/>
          </a:p>
        </p:txBody>
      </p:sp>
    </p:spTree>
    <p:extLst>
      <p:ext uri="{BB962C8B-B14F-4D97-AF65-F5344CB8AC3E}">
        <p14:creationId xmlns:p14="http://schemas.microsoft.com/office/powerpoint/2010/main" val="1922588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32</a:t>
            </a:fld>
            <a:endParaRPr lang="fr-FR" dirty="0"/>
          </a:p>
        </p:txBody>
      </p:sp>
    </p:spTree>
    <p:extLst>
      <p:ext uri="{BB962C8B-B14F-4D97-AF65-F5344CB8AC3E}">
        <p14:creationId xmlns:p14="http://schemas.microsoft.com/office/powerpoint/2010/main" val="1472440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33</a:t>
            </a:fld>
            <a:endParaRPr lang="fr-FR" dirty="0"/>
          </a:p>
        </p:txBody>
      </p:sp>
    </p:spTree>
    <p:extLst>
      <p:ext uri="{BB962C8B-B14F-4D97-AF65-F5344CB8AC3E}">
        <p14:creationId xmlns:p14="http://schemas.microsoft.com/office/powerpoint/2010/main" val="343575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second preprocessing is the Glint R. Very import step</a:t>
            </a:r>
            <a:r>
              <a:rPr lang="en-US" baseline="0" dirty="0" smtClean="0"/>
              <a:t>s as it is aims at removing the visible disparities between the detectors footprints</a:t>
            </a:r>
          </a:p>
          <a:p>
            <a:endParaRPr lang="en-US" baseline="0" dirty="0" smtClean="0"/>
          </a:p>
          <a:p>
            <a:r>
              <a:rPr lang="en-US" baseline="0" dirty="0" smtClean="0"/>
              <a:t>The method </a:t>
            </a:r>
            <a:r>
              <a:rPr lang="en-US" baseline="0" dirty="0" err="1" smtClean="0"/>
              <a:t>proprosed</a:t>
            </a:r>
            <a:r>
              <a:rPr lang="en-US" baseline="0" dirty="0" smtClean="0"/>
              <a:t> by </a:t>
            </a:r>
            <a:r>
              <a:rPr lang="en-US" baseline="0" dirty="0" err="1" smtClean="0"/>
              <a:t>hedley</a:t>
            </a:r>
            <a:r>
              <a:rPr lang="en-US" baseline="0" dirty="0" smtClean="0"/>
              <a:t> in 2004 is used. </a:t>
            </a:r>
          </a:p>
          <a:p>
            <a:endParaRPr lang="en-US" baseline="0" dirty="0" smtClean="0"/>
          </a:p>
          <a:p>
            <a:r>
              <a:rPr lang="en-US" baseline="0" dirty="0" smtClean="0"/>
              <a:t>It consist in extracting a sample of area showing an evident range of variation of glint but with homogeneous underwater brightness.</a:t>
            </a:r>
          </a:p>
          <a:p>
            <a:r>
              <a:rPr lang="en-US" baseline="0" dirty="0" smtClean="0"/>
              <a:t>It is why we are extracting it above deep area. </a:t>
            </a:r>
          </a:p>
          <a:p>
            <a:endParaRPr lang="en-US" baseline="0" dirty="0" smtClean="0"/>
          </a:p>
          <a:p>
            <a:r>
              <a:rPr lang="en-US" baseline="0" dirty="0" smtClean="0"/>
              <a:t>From this sample we are using the near infrared band. Indeed it has a </a:t>
            </a:r>
            <a:r>
              <a:rPr lang="en-US" baseline="0" dirty="0" err="1" smtClean="0"/>
              <a:t>realy</a:t>
            </a:r>
            <a:r>
              <a:rPr lang="en-US" baseline="0" dirty="0" smtClean="0"/>
              <a:t> low penetration ability in water so its variation is directly linked to the glint. A relation is then established bet </a:t>
            </a:r>
            <a:r>
              <a:rPr lang="en-US" baseline="0" dirty="0" err="1" smtClean="0"/>
              <a:t>nir</a:t>
            </a:r>
            <a:r>
              <a:rPr lang="en-US" baseline="0" dirty="0" smtClean="0"/>
              <a:t> and band to correct.  The value of the pixel that we want to correct is simply reduced by the product of the the regression slope and the difference between its NIR value and the observed minimum NIR value in the sample.</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34</a:t>
            </a:fld>
            <a:endParaRPr lang="fr-FR" dirty="0"/>
          </a:p>
        </p:txBody>
      </p:sp>
    </p:spTree>
    <p:extLst>
      <p:ext uri="{BB962C8B-B14F-4D97-AF65-F5344CB8AC3E}">
        <p14:creationId xmlns:p14="http://schemas.microsoft.com/office/powerpoint/2010/main" val="481185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Commonly used in image classification </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35</a:t>
            </a:fld>
            <a:endParaRPr lang="fr-FR" dirty="0"/>
          </a:p>
        </p:txBody>
      </p:sp>
    </p:spTree>
    <p:extLst>
      <p:ext uri="{BB962C8B-B14F-4D97-AF65-F5344CB8AC3E}">
        <p14:creationId xmlns:p14="http://schemas.microsoft.com/office/powerpoint/2010/main" val="857883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second type of descriptor is DII.</a:t>
            </a:r>
            <a:r>
              <a:rPr lang="en-US" baseline="0" dirty="0" smtClean="0"/>
              <a:t> It is based on the </a:t>
            </a:r>
            <a:r>
              <a:rPr lang="en-US" baseline="0" dirty="0" err="1" smtClean="0"/>
              <a:t>comparision</a:t>
            </a:r>
            <a:r>
              <a:rPr lang="en-US" baseline="0" dirty="0" smtClean="0"/>
              <a:t> of log radiance of two band.</a:t>
            </a:r>
          </a:p>
          <a:p>
            <a:endParaRPr lang="en-US" baseline="0" dirty="0" smtClean="0"/>
          </a:p>
          <a:p>
            <a:r>
              <a:rPr lang="en-US" baseline="0" dirty="0" smtClean="0"/>
              <a:t>The log radiance are </a:t>
            </a:r>
            <a:r>
              <a:rPr lang="en-US" baseline="0" dirty="0" err="1" smtClean="0"/>
              <a:t>substracted</a:t>
            </a:r>
            <a:r>
              <a:rPr lang="en-US" baseline="0" dirty="0" smtClean="0"/>
              <a:t> from volume scattering. </a:t>
            </a:r>
          </a:p>
          <a:p>
            <a:r>
              <a:rPr lang="en-US" baseline="0" dirty="0" smtClean="0"/>
              <a:t>In homogeneous water optical properties it is possible to observe a specific setting of the pixel along lines representing bottom reflectance.</a:t>
            </a:r>
          </a:p>
          <a:p>
            <a:r>
              <a:rPr lang="en-US" baseline="0" dirty="0" smtClean="0"/>
              <a:t>Which has the same </a:t>
            </a:r>
            <a:r>
              <a:rPr lang="en-US" baseline="0" dirty="0" err="1" smtClean="0"/>
              <a:t>oriantation</a:t>
            </a:r>
            <a:r>
              <a:rPr lang="en-US" baseline="0" dirty="0" smtClean="0"/>
              <a:t> whose slope depend on water </a:t>
            </a:r>
            <a:r>
              <a:rPr lang="en-US" baseline="0" dirty="0" err="1" smtClean="0"/>
              <a:t>opti</a:t>
            </a:r>
            <a:r>
              <a:rPr lang="en-US" baseline="0" dirty="0" smtClean="0"/>
              <a:t> properties.</a:t>
            </a:r>
          </a:p>
          <a:p>
            <a:r>
              <a:rPr lang="en-US" baseline="0" dirty="0" smtClean="0"/>
              <a:t>Method consist in extracting a sample of the image with homogenous bottom in order to find this slope. It is acting as a rotation in the space form by the log radiance of the two bands. Once the slope is defined </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37</a:t>
            </a:fld>
            <a:endParaRPr lang="fr-FR" dirty="0"/>
          </a:p>
        </p:txBody>
      </p:sp>
    </p:spTree>
    <p:extLst>
      <p:ext uri="{BB962C8B-B14F-4D97-AF65-F5344CB8AC3E}">
        <p14:creationId xmlns:p14="http://schemas.microsoft.com/office/powerpoint/2010/main" val="1388277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Rapidly</a:t>
            </a:r>
            <a:r>
              <a:rPr lang="en-US" baseline="0" dirty="0" smtClean="0"/>
              <a:t> I would like to describe some basic physic principle :</a:t>
            </a:r>
          </a:p>
          <a:p>
            <a:endParaRPr lang="en-US" baseline="0" dirty="0" smtClean="0"/>
          </a:p>
          <a:p>
            <a:r>
              <a:rPr lang="en-US" baseline="0" dirty="0" smtClean="0"/>
              <a:t>Radiance first a all is the recorded signal from satellite </a:t>
            </a:r>
            <a:r>
              <a:rPr lang="en-US" baseline="0" dirty="0" err="1" smtClean="0"/>
              <a:t>sesor</a:t>
            </a:r>
            <a:r>
              <a:rPr lang="en-US" baseline="0" dirty="0" smtClean="0"/>
              <a:t>. It is a measure of the electromagnetic radiation emitted or reflected by surfaces but it is not reflectance.</a:t>
            </a:r>
          </a:p>
          <a:p>
            <a:endParaRPr lang="en-US" baseline="0" dirty="0" smtClean="0"/>
          </a:p>
          <a:p>
            <a:r>
              <a:rPr lang="en-US" baseline="0" dirty="0" smtClean="0"/>
              <a:t>Reflection: I want you to know that there is two type of reflection: diffuse ref </a:t>
            </a:r>
            <a:r>
              <a:rPr lang="en-US" baseline="0" dirty="0" err="1" smtClean="0"/>
              <a:t>wich</a:t>
            </a:r>
            <a:r>
              <a:rPr lang="en-US" baseline="0" dirty="0" smtClean="0"/>
              <a:t> produce equal ref in every direction and spec ref which produce </a:t>
            </a:r>
            <a:r>
              <a:rPr lang="en-US" baseline="0" dirty="0" err="1" smtClean="0"/>
              <a:t>rel</a:t>
            </a:r>
            <a:r>
              <a:rPr lang="en-US" baseline="0" dirty="0" smtClean="0"/>
              <a:t> in a specific direction. Above water, ref is mixture of both with </a:t>
            </a:r>
            <a:r>
              <a:rPr lang="en-US" baseline="0" dirty="0" err="1" smtClean="0"/>
              <a:t>spectular</a:t>
            </a:r>
            <a:r>
              <a:rPr lang="en-US" baseline="0" dirty="0" smtClean="0"/>
              <a:t> reflection which is responsible for the glint</a:t>
            </a:r>
          </a:p>
          <a:p>
            <a:endParaRPr lang="en-US" baseline="0" dirty="0" smtClean="0"/>
          </a:p>
          <a:p>
            <a:r>
              <a:rPr lang="en-US" baseline="0" dirty="0" smtClean="0"/>
              <a:t>Attenuation in water surrounding which is composed of </a:t>
            </a:r>
            <a:r>
              <a:rPr lang="en-US" baseline="0" dirty="0" err="1" smtClean="0"/>
              <a:t>absorbation</a:t>
            </a:r>
            <a:r>
              <a:rPr lang="en-US" baseline="0" dirty="0" smtClean="0"/>
              <a:t> , a </a:t>
            </a:r>
            <a:r>
              <a:rPr lang="en-US" baseline="0" dirty="0" err="1" smtClean="0"/>
              <a:t>molecure</a:t>
            </a:r>
            <a:r>
              <a:rPr lang="en-US" baseline="0" dirty="0" smtClean="0"/>
              <a:t> processes and scattering a change in the radiation direction. Attenuation is strongly dependent on the wavelength and on the water optical properties</a:t>
            </a:r>
          </a:p>
          <a:p>
            <a:endParaRPr lang="en-US" baseline="0" dirty="0" smtClean="0"/>
          </a:p>
          <a:p>
            <a:r>
              <a:rPr lang="en-US" baseline="0" dirty="0" smtClean="0"/>
              <a:t>As a resume 3 main factors of </a:t>
            </a:r>
            <a:r>
              <a:rPr lang="en-US" baseline="0" dirty="0" err="1" smtClean="0"/>
              <a:t>variaiton</a:t>
            </a:r>
            <a:r>
              <a:rPr lang="en-US" baseline="0" dirty="0" smtClean="0"/>
              <a:t> of the </a:t>
            </a:r>
            <a:r>
              <a:rPr lang="en-US" baseline="0" dirty="0" err="1" smtClean="0"/>
              <a:t>recoreded</a:t>
            </a:r>
            <a:r>
              <a:rPr lang="en-US" baseline="0" dirty="0" smtClean="0"/>
              <a:t> signal : </a:t>
            </a:r>
            <a:r>
              <a:rPr lang="en-US" baseline="0" dirty="0" err="1" smtClean="0"/>
              <a:t>deepth</a:t>
            </a:r>
            <a:r>
              <a:rPr lang="en-US" baseline="0" dirty="0" smtClean="0"/>
              <a:t> as it make vary the amount of </a:t>
            </a:r>
            <a:r>
              <a:rPr lang="en-US" baseline="0" dirty="0" err="1" smtClean="0"/>
              <a:t>att</a:t>
            </a:r>
            <a:r>
              <a:rPr lang="en-US" baseline="0" dirty="0" smtClean="0"/>
              <a:t> along the pathway, bottom type as it as its own reflectance, and </a:t>
            </a:r>
            <a:r>
              <a:rPr lang="en-US" baseline="0" dirty="0" err="1" smtClean="0"/>
              <a:t>wateer</a:t>
            </a:r>
            <a:r>
              <a:rPr lang="en-US" baseline="0" dirty="0" smtClean="0"/>
              <a:t> optical </a:t>
            </a:r>
            <a:r>
              <a:rPr lang="en-US" baseline="0" dirty="0" err="1" smtClean="0"/>
              <a:t>propertie</a:t>
            </a:r>
            <a:r>
              <a:rPr lang="en-US" baseline="0" dirty="0" smtClean="0"/>
              <a:t> which make change the </a:t>
            </a:r>
            <a:r>
              <a:rPr lang="en-US" baseline="0" dirty="0" err="1" smtClean="0"/>
              <a:t>coef</a:t>
            </a:r>
            <a:r>
              <a:rPr lang="en-US" baseline="0" dirty="0" smtClean="0"/>
              <a:t> of attenuation. </a:t>
            </a:r>
          </a:p>
          <a:p>
            <a:endParaRPr lang="en-US" baseline="0" dirty="0" smtClean="0"/>
          </a:p>
          <a:p>
            <a:r>
              <a:rPr lang="en-US" baseline="0" dirty="0" err="1" smtClean="0"/>
              <a:t>Sensored</a:t>
            </a:r>
            <a:r>
              <a:rPr lang="en-US" baseline="0" dirty="0" smtClean="0"/>
              <a:t> radiance is composed of a radiance component reflected by the bottom and attenuated along the pathway but also on the volume scattering component which is radiance scattered multiple time and never reaching the </a:t>
            </a:r>
            <a:r>
              <a:rPr lang="en-US" baseline="0" dirty="0" err="1" smtClean="0"/>
              <a:t>botto</a:t>
            </a:r>
            <a:r>
              <a:rPr lang="en-US" baseline="0" dirty="0" smtClean="0"/>
              <a:t>. It is what we observed above deep water.</a:t>
            </a:r>
          </a:p>
          <a:p>
            <a:endParaRPr lang="en-US" baseline="0" dirty="0" smtClean="0"/>
          </a:p>
          <a:p>
            <a:r>
              <a:rPr lang="en-US" baseline="0" dirty="0" smtClean="0"/>
              <a:t>We can also add the glint.</a:t>
            </a:r>
          </a:p>
          <a:p>
            <a:endParaRPr lang="en-US" baseline="0" dirty="0" smtClean="0"/>
          </a:p>
          <a:p>
            <a:endParaRPr lang="en-US" baseline="0" dirty="0" smtClean="0"/>
          </a:p>
          <a:p>
            <a:r>
              <a:rPr lang="en-US" baseline="0" dirty="0" smtClean="0"/>
              <a:t>2 minutes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smtClean="0"/>
          </a:p>
          <a:p>
            <a:r>
              <a:rPr lang="en-US" dirty="0" smtClean="0"/>
              <a:t>Recorded</a:t>
            </a:r>
            <a:r>
              <a:rPr lang="en-US" baseline="0" dirty="0" smtClean="0"/>
              <a:t> signal by </a:t>
            </a:r>
            <a:r>
              <a:rPr lang="en-US" baseline="0" dirty="0" err="1" smtClean="0"/>
              <a:t>satelite</a:t>
            </a:r>
            <a:r>
              <a:rPr lang="en-US" baseline="0" dirty="0" smtClean="0"/>
              <a:t> is called the radiance. Not only dependent on the observed surface different,  from reflectance</a:t>
            </a:r>
          </a:p>
          <a:p>
            <a:endParaRPr lang="en-US" baseline="0" dirty="0" smtClean="0"/>
          </a:p>
          <a:p>
            <a:r>
              <a:rPr lang="en-US" baseline="0" dirty="0" smtClean="0"/>
              <a:t>Reflection : is made of two different king of process.</a:t>
            </a:r>
          </a:p>
          <a:p>
            <a:endParaRPr lang="en-US" baseline="0" dirty="0" smtClean="0"/>
          </a:p>
          <a:p>
            <a:r>
              <a:rPr lang="en-US" baseline="0" dirty="0" smtClean="0"/>
              <a:t>Attenuation </a:t>
            </a:r>
            <a:r>
              <a:rPr lang="en-US" baseline="0" dirty="0" err="1" smtClean="0"/>
              <a:t>occuring</a:t>
            </a:r>
            <a:r>
              <a:rPr lang="en-US" baseline="0" dirty="0" smtClean="0"/>
              <a:t> in water surrounding produced two primary components. Absorption, molecular process energy of radiation is absorbed by the mater. Scattering which is a change in direction of radiation. It strongly dependent on the wavelength of radiation. </a:t>
            </a:r>
            <a:r>
              <a:rPr lang="en-US" baseline="0" dirty="0" err="1" smtClean="0"/>
              <a:t>Charactherized</a:t>
            </a:r>
            <a:r>
              <a:rPr lang="en-US" baseline="0" dirty="0" smtClean="0"/>
              <a:t> by a </a:t>
            </a:r>
            <a:r>
              <a:rPr lang="en-US" baseline="0" dirty="0" err="1" smtClean="0"/>
              <a:t>attenutation</a:t>
            </a:r>
            <a:r>
              <a:rPr lang="en-US" baseline="0" dirty="0" smtClean="0"/>
              <a:t> coefficient dependent on the water optical properties</a:t>
            </a:r>
          </a:p>
          <a:p>
            <a:endParaRPr lang="en-US" baseline="0" dirty="0" smtClean="0"/>
          </a:p>
          <a:p>
            <a:r>
              <a:rPr lang="en-US" baseline="0" dirty="0" smtClean="0"/>
              <a:t>Why am I telling you that : 3 main factor of variation of the recorded signal </a:t>
            </a:r>
            <a:r>
              <a:rPr lang="en-US" baseline="0" dirty="0" err="1" smtClean="0"/>
              <a:t>occuring</a:t>
            </a:r>
            <a:r>
              <a:rPr lang="en-US" baseline="0" dirty="0" smtClean="0"/>
              <a:t> in water surrounding. Bottom type _&gt; bottom reflectance. The depth, which increase the amount of attenuation along the pathway, water compound change the water attenuation coefficient</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38</a:t>
            </a:fld>
            <a:endParaRPr lang="fr-FR" dirty="0"/>
          </a:p>
        </p:txBody>
      </p:sp>
    </p:spTree>
    <p:extLst>
      <p:ext uri="{BB962C8B-B14F-4D97-AF65-F5344CB8AC3E}">
        <p14:creationId xmlns:p14="http://schemas.microsoft.com/office/powerpoint/2010/main" val="961747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Rapidly</a:t>
            </a:r>
            <a:r>
              <a:rPr lang="en-US" baseline="0" dirty="0" smtClean="0"/>
              <a:t> I would like to describe some basic physic principle :</a:t>
            </a:r>
          </a:p>
          <a:p>
            <a:endParaRPr lang="en-US" baseline="0" dirty="0" smtClean="0"/>
          </a:p>
          <a:p>
            <a:r>
              <a:rPr lang="en-US" baseline="0" dirty="0" smtClean="0"/>
              <a:t>Radiance first a all is the recorded signal from satellite </a:t>
            </a:r>
            <a:r>
              <a:rPr lang="en-US" baseline="0" dirty="0" err="1" smtClean="0"/>
              <a:t>sesor</a:t>
            </a:r>
            <a:r>
              <a:rPr lang="en-US" baseline="0" dirty="0" smtClean="0"/>
              <a:t>. It is a measure of the electromagnetic radiation emitted or reflected by surfaces but it is not reflectance.</a:t>
            </a:r>
          </a:p>
          <a:p>
            <a:endParaRPr lang="en-US" baseline="0" dirty="0" smtClean="0"/>
          </a:p>
          <a:p>
            <a:r>
              <a:rPr lang="en-US" baseline="0" dirty="0" smtClean="0"/>
              <a:t>Reflection: I want you to know that there is two type of reflection: diffuse ref </a:t>
            </a:r>
            <a:r>
              <a:rPr lang="en-US" baseline="0" dirty="0" err="1" smtClean="0"/>
              <a:t>wich</a:t>
            </a:r>
            <a:r>
              <a:rPr lang="en-US" baseline="0" dirty="0" smtClean="0"/>
              <a:t> produce equal ref in every direction and spec ref which produce </a:t>
            </a:r>
            <a:r>
              <a:rPr lang="en-US" baseline="0" dirty="0" err="1" smtClean="0"/>
              <a:t>rel</a:t>
            </a:r>
            <a:r>
              <a:rPr lang="en-US" baseline="0" dirty="0" smtClean="0"/>
              <a:t> in a specific direction. Above water, ref is mixture of both with </a:t>
            </a:r>
            <a:r>
              <a:rPr lang="en-US" baseline="0" dirty="0" err="1" smtClean="0"/>
              <a:t>spectular</a:t>
            </a:r>
            <a:r>
              <a:rPr lang="en-US" baseline="0" dirty="0" smtClean="0"/>
              <a:t> reflection which is responsible for the glint</a:t>
            </a:r>
          </a:p>
          <a:p>
            <a:endParaRPr lang="en-US" baseline="0" dirty="0" smtClean="0"/>
          </a:p>
          <a:p>
            <a:r>
              <a:rPr lang="en-US" baseline="0" dirty="0" smtClean="0"/>
              <a:t>Attenuation in water surrounding which is composed of </a:t>
            </a:r>
            <a:r>
              <a:rPr lang="en-US" baseline="0" dirty="0" err="1" smtClean="0"/>
              <a:t>absorbation</a:t>
            </a:r>
            <a:r>
              <a:rPr lang="en-US" baseline="0" dirty="0" smtClean="0"/>
              <a:t> , a </a:t>
            </a:r>
            <a:r>
              <a:rPr lang="en-US" baseline="0" dirty="0" err="1" smtClean="0"/>
              <a:t>molecure</a:t>
            </a:r>
            <a:r>
              <a:rPr lang="en-US" baseline="0" dirty="0" smtClean="0"/>
              <a:t> processes and scattering a change in the radiation direction. Attenuation is strongly dependent on the wavelength and on the water optical properties</a:t>
            </a:r>
          </a:p>
          <a:p>
            <a:endParaRPr lang="en-US" baseline="0" dirty="0" smtClean="0"/>
          </a:p>
          <a:p>
            <a:r>
              <a:rPr lang="en-US" baseline="0" dirty="0" smtClean="0"/>
              <a:t>As a resume 3 main factors of </a:t>
            </a:r>
            <a:r>
              <a:rPr lang="en-US" baseline="0" dirty="0" err="1" smtClean="0"/>
              <a:t>variaiton</a:t>
            </a:r>
            <a:r>
              <a:rPr lang="en-US" baseline="0" dirty="0" smtClean="0"/>
              <a:t> of the </a:t>
            </a:r>
            <a:r>
              <a:rPr lang="en-US" baseline="0" dirty="0" err="1" smtClean="0"/>
              <a:t>recoreded</a:t>
            </a:r>
            <a:r>
              <a:rPr lang="en-US" baseline="0" dirty="0" smtClean="0"/>
              <a:t> signal : </a:t>
            </a:r>
            <a:r>
              <a:rPr lang="en-US" baseline="0" dirty="0" err="1" smtClean="0"/>
              <a:t>deepth</a:t>
            </a:r>
            <a:r>
              <a:rPr lang="en-US" baseline="0" dirty="0" smtClean="0"/>
              <a:t> as it make vary the amount of </a:t>
            </a:r>
            <a:r>
              <a:rPr lang="en-US" baseline="0" dirty="0" err="1" smtClean="0"/>
              <a:t>att</a:t>
            </a:r>
            <a:r>
              <a:rPr lang="en-US" baseline="0" dirty="0" smtClean="0"/>
              <a:t> along the pathway, bottom type as it as its own reflectance, and </a:t>
            </a:r>
            <a:r>
              <a:rPr lang="en-US" baseline="0" dirty="0" err="1" smtClean="0"/>
              <a:t>wateer</a:t>
            </a:r>
            <a:r>
              <a:rPr lang="en-US" baseline="0" dirty="0" smtClean="0"/>
              <a:t> optical </a:t>
            </a:r>
            <a:r>
              <a:rPr lang="en-US" baseline="0" dirty="0" err="1" smtClean="0"/>
              <a:t>propertie</a:t>
            </a:r>
            <a:r>
              <a:rPr lang="en-US" baseline="0" dirty="0" smtClean="0"/>
              <a:t> which make change the </a:t>
            </a:r>
            <a:r>
              <a:rPr lang="en-US" baseline="0" dirty="0" err="1" smtClean="0"/>
              <a:t>coef</a:t>
            </a:r>
            <a:r>
              <a:rPr lang="en-US" baseline="0" dirty="0" smtClean="0"/>
              <a:t> of attenuation. </a:t>
            </a:r>
          </a:p>
          <a:p>
            <a:endParaRPr lang="en-US" baseline="0" dirty="0" smtClean="0"/>
          </a:p>
          <a:p>
            <a:r>
              <a:rPr lang="en-US" baseline="0" dirty="0" err="1" smtClean="0"/>
              <a:t>Sensored</a:t>
            </a:r>
            <a:r>
              <a:rPr lang="en-US" baseline="0" dirty="0" smtClean="0"/>
              <a:t> radiance is composed of a radiance component reflected by the bottom and attenuated along the pathway but also on the volume scattering component which is radiance scattered multiple time and never reaching the </a:t>
            </a:r>
            <a:r>
              <a:rPr lang="en-US" baseline="0" dirty="0" err="1" smtClean="0"/>
              <a:t>botto</a:t>
            </a:r>
            <a:r>
              <a:rPr lang="en-US" baseline="0" dirty="0" smtClean="0"/>
              <a:t>. It is what we observed above deep water.</a:t>
            </a:r>
          </a:p>
          <a:p>
            <a:endParaRPr lang="en-US" baseline="0" dirty="0" smtClean="0"/>
          </a:p>
          <a:p>
            <a:r>
              <a:rPr lang="en-US" baseline="0" dirty="0" smtClean="0"/>
              <a:t>We can also add the glint.</a:t>
            </a:r>
          </a:p>
          <a:p>
            <a:endParaRPr lang="en-US" baseline="0" dirty="0" smtClean="0"/>
          </a:p>
          <a:p>
            <a:endParaRPr lang="en-US" baseline="0" dirty="0" smtClean="0"/>
          </a:p>
          <a:p>
            <a:r>
              <a:rPr lang="en-US" baseline="0" dirty="0" smtClean="0"/>
              <a:t>2 minutes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smtClean="0"/>
          </a:p>
          <a:p>
            <a:r>
              <a:rPr lang="en-US" dirty="0" smtClean="0"/>
              <a:t>Recorded</a:t>
            </a:r>
            <a:r>
              <a:rPr lang="en-US" baseline="0" dirty="0" smtClean="0"/>
              <a:t> signal by </a:t>
            </a:r>
            <a:r>
              <a:rPr lang="en-US" baseline="0" dirty="0" err="1" smtClean="0"/>
              <a:t>satelite</a:t>
            </a:r>
            <a:r>
              <a:rPr lang="en-US" baseline="0" dirty="0" smtClean="0"/>
              <a:t> is called the radiance. Not only dependent on the observed surface different,  from reflectance</a:t>
            </a:r>
          </a:p>
          <a:p>
            <a:endParaRPr lang="en-US" baseline="0" dirty="0" smtClean="0"/>
          </a:p>
          <a:p>
            <a:r>
              <a:rPr lang="en-US" baseline="0" dirty="0" smtClean="0"/>
              <a:t>Reflection : is made of two different king of process.</a:t>
            </a:r>
          </a:p>
          <a:p>
            <a:endParaRPr lang="en-US" baseline="0" dirty="0" smtClean="0"/>
          </a:p>
          <a:p>
            <a:r>
              <a:rPr lang="en-US" baseline="0" dirty="0" smtClean="0"/>
              <a:t>Attenuation </a:t>
            </a:r>
            <a:r>
              <a:rPr lang="en-US" baseline="0" dirty="0" err="1" smtClean="0"/>
              <a:t>occuring</a:t>
            </a:r>
            <a:r>
              <a:rPr lang="en-US" baseline="0" dirty="0" smtClean="0"/>
              <a:t> in water surrounding produced two primary components. Absorption, molecular process energy of radiation is absorbed by the mater. Scattering which is a change in direction of radiation. It strongly dependent on the wavelength of radiation. </a:t>
            </a:r>
            <a:r>
              <a:rPr lang="en-US" baseline="0" dirty="0" err="1" smtClean="0"/>
              <a:t>Charactherized</a:t>
            </a:r>
            <a:r>
              <a:rPr lang="en-US" baseline="0" dirty="0" smtClean="0"/>
              <a:t> by a </a:t>
            </a:r>
            <a:r>
              <a:rPr lang="en-US" baseline="0" dirty="0" err="1" smtClean="0"/>
              <a:t>attenutation</a:t>
            </a:r>
            <a:r>
              <a:rPr lang="en-US" baseline="0" dirty="0" smtClean="0"/>
              <a:t> coefficient dependent on the water optical properties</a:t>
            </a:r>
          </a:p>
          <a:p>
            <a:endParaRPr lang="en-US" baseline="0" dirty="0" smtClean="0"/>
          </a:p>
          <a:p>
            <a:r>
              <a:rPr lang="en-US" baseline="0" dirty="0" smtClean="0"/>
              <a:t>Why am I telling you that : 3 main factor of variation of the recorded signal </a:t>
            </a:r>
            <a:r>
              <a:rPr lang="en-US" baseline="0" dirty="0" err="1" smtClean="0"/>
              <a:t>occuring</a:t>
            </a:r>
            <a:r>
              <a:rPr lang="en-US" baseline="0" dirty="0" smtClean="0"/>
              <a:t> in water surrounding. Bottom type _&gt; bottom reflectance. The depth, which increase the amount of attenuation along the pathway, water compound change the water attenuation coefficient</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39</a:t>
            </a:fld>
            <a:endParaRPr lang="fr-FR" dirty="0"/>
          </a:p>
        </p:txBody>
      </p:sp>
    </p:spTree>
    <p:extLst>
      <p:ext uri="{BB962C8B-B14F-4D97-AF65-F5344CB8AC3E}">
        <p14:creationId xmlns:p14="http://schemas.microsoft.com/office/powerpoint/2010/main" val="524898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Shortly lets resume the summary of the presentation</a:t>
            </a:r>
          </a:p>
          <a:p>
            <a:endParaRPr lang="en-US" dirty="0" smtClean="0"/>
          </a:p>
          <a:p>
            <a:r>
              <a:rPr lang="en-US" dirty="0" smtClean="0"/>
              <a:t>We begin with an introduction: why </a:t>
            </a:r>
            <a:r>
              <a:rPr lang="en-US" dirty="0" err="1" smtClean="0"/>
              <a:t>sdb</a:t>
            </a:r>
            <a:r>
              <a:rPr lang="en-US" dirty="0" smtClean="0"/>
              <a:t>,</a:t>
            </a:r>
            <a:r>
              <a:rPr lang="en-US" baseline="0" dirty="0" smtClean="0"/>
              <a:t> how </a:t>
            </a:r>
            <a:r>
              <a:rPr lang="en-US" baseline="0" dirty="0" err="1" smtClean="0"/>
              <a:t>sdb</a:t>
            </a:r>
            <a:r>
              <a:rPr lang="en-US" baseline="0" dirty="0" smtClean="0"/>
              <a:t> where</a:t>
            </a:r>
          </a:p>
          <a:p>
            <a:endParaRPr lang="en-US" baseline="0" dirty="0" smtClean="0"/>
          </a:p>
          <a:p>
            <a:r>
              <a:rPr lang="en-US" baseline="0" dirty="0" smtClean="0"/>
              <a:t>Then we </a:t>
            </a:r>
            <a:r>
              <a:rPr lang="en-US" baseline="0" dirty="0" err="1" smtClean="0"/>
              <a:t>ll</a:t>
            </a:r>
            <a:r>
              <a:rPr lang="en-US" baseline="0" dirty="0" smtClean="0"/>
              <a:t> have a short description of the </a:t>
            </a:r>
            <a:r>
              <a:rPr lang="en-US" baseline="0" dirty="0" err="1" smtClean="0"/>
              <a:t>meterial</a:t>
            </a:r>
            <a:endParaRPr lang="en-US" baseline="0" dirty="0" smtClean="0"/>
          </a:p>
          <a:p>
            <a:endParaRPr lang="en-US" baseline="0" dirty="0" smtClean="0"/>
          </a:p>
          <a:p>
            <a:r>
              <a:rPr lang="en-US" baseline="0" dirty="0" smtClean="0"/>
              <a:t>We follow by a description the diff step of the </a:t>
            </a:r>
            <a:r>
              <a:rPr lang="en-US" baseline="0" dirty="0" err="1" smtClean="0"/>
              <a:t>methodo</a:t>
            </a:r>
            <a:r>
              <a:rPr lang="en-US" baseline="0" dirty="0" smtClean="0"/>
              <a:t> and theirs result</a:t>
            </a:r>
          </a:p>
          <a:p>
            <a:endParaRPr lang="en-US" baseline="0" dirty="0" smtClean="0"/>
          </a:p>
          <a:p>
            <a:r>
              <a:rPr lang="en-US" baseline="0" dirty="0" smtClean="0"/>
              <a:t>Lastly we </a:t>
            </a:r>
            <a:r>
              <a:rPr lang="en-US" baseline="0" dirty="0" err="1" smtClean="0"/>
              <a:t>ll</a:t>
            </a:r>
            <a:r>
              <a:rPr lang="en-US" baseline="0" dirty="0" smtClean="0"/>
              <a:t> have a </a:t>
            </a:r>
            <a:r>
              <a:rPr lang="en-US" baseline="0" dirty="0" err="1" smtClean="0"/>
              <a:t>disscussion</a:t>
            </a:r>
            <a:r>
              <a:rPr lang="en-US" baseline="0" dirty="0" smtClean="0"/>
              <a:t> and a final conclusion</a:t>
            </a:r>
          </a:p>
          <a:p>
            <a:endParaRPr lang="en-US" baseline="0" dirty="0" smtClean="0"/>
          </a:p>
          <a:p>
            <a:r>
              <a:rPr lang="en-US" baseline="0" dirty="0" smtClean="0"/>
              <a:t>30 </a:t>
            </a:r>
            <a:r>
              <a:rPr lang="en-US" baseline="0" dirty="0" err="1" smtClean="0"/>
              <a:t>seconde</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40</a:t>
            </a:fld>
            <a:endParaRPr lang="fr-FR" dirty="0"/>
          </a:p>
        </p:txBody>
      </p:sp>
    </p:spTree>
    <p:extLst>
      <p:ext uri="{BB962C8B-B14F-4D97-AF65-F5344CB8AC3E}">
        <p14:creationId xmlns:p14="http://schemas.microsoft.com/office/powerpoint/2010/main" val="1574232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a:p>
            <a:endParaRPr lang="en-US" dirty="0" smtClean="0"/>
          </a:p>
          <a:p>
            <a:r>
              <a:rPr lang="en-US" dirty="0" smtClean="0"/>
              <a:t>Recorded</a:t>
            </a:r>
            <a:r>
              <a:rPr lang="en-US" baseline="0" dirty="0" smtClean="0"/>
              <a:t> signal by </a:t>
            </a:r>
            <a:r>
              <a:rPr lang="en-US" baseline="0" dirty="0" err="1" smtClean="0"/>
              <a:t>satelite</a:t>
            </a:r>
            <a:r>
              <a:rPr lang="en-US" baseline="0" dirty="0" smtClean="0"/>
              <a:t> is called the radiance. Not only dependent on the observed surface different,  from reflectance</a:t>
            </a:r>
          </a:p>
          <a:p>
            <a:endParaRPr lang="en-US" baseline="0" dirty="0" smtClean="0"/>
          </a:p>
          <a:p>
            <a:r>
              <a:rPr lang="en-US" baseline="0" dirty="0" smtClean="0"/>
              <a:t>Reflection : is made of two different king of process.</a:t>
            </a:r>
          </a:p>
          <a:p>
            <a:endParaRPr lang="en-US" baseline="0" dirty="0" smtClean="0"/>
          </a:p>
          <a:p>
            <a:r>
              <a:rPr lang="en-US" baseline="0" dirty="0" smtClean="0"/>
              <a:t>Attenuation </a:t>
            </a:r>
            <a:r>
              <a:rPr lang="en-US" baseline="0" dirty="0" err="1" smtClean="0"/>
              <a:t>occuring</a:t>
            </a:r>
            <a:r>
              <a:rPr lang="en-US" baseline="0" dirty="0" smtClean="0"/>
              <a:t> in water surrounding produced two primary components. Absorption, molecular process energy of radiation is absorbed by the mater. Scattering which is a change in direction of radiation. It strongly dependent on the wavelength of radiation. </a:t>
            </a:r>
            <a:r>
              <a:rPr lang="en-US" baseline="0" dirty="0" err="1" smtClean="0"/>
              <a:t>Charactherized</a:t>
            </a:r>
            <a:r>
              <a:rPr lang="en-US" baseline="0" dirty="0" smtClean="0"/>
              <a:t> by a </a:t>
            </a:r>
            <a:r>
              <a:rPr lang="en-US" baseline="0" dirty="0" err="1" smtClean="0"/>
              <a:t>attenutation</a:t>
            </a:r>
            <a:r>
              <a:rPr lang="en-US" baseline="0" dirty="0" smtClean="0"/>
              <a:t> coefficient dependent on the water optical properties</a:t>
            </a:r>
          </a:p>
          <a:p>
            <a:endParaRPr lang="en-US" baseline="0" dirty="0" smtClean="0"/>
          </a:p>
          <a:p>
            <a:r>
              <a:rPr lang="en-US" baseline="0" dirty="0" smtClean="0"/>
              <a:t>Why am I telling you that : 3 main factor of variation of the recorded signal </a:t>
            </a:r>
            <a:r>
              <a:rPr lang="en-US" baseline="0" dirty="0" err="1" smtClean="0"/>
              <a:t>occuring</a:t>
            </a:r>
            <a:r>
              <a:rPr lang="en-US" baseline="0" dirty="0" smtClean="0"/>
              <a:t> in water surrounding. Bottom type _&gt; bottom reflectance. The depth, which increase the amount of attenuation along the pathway, water compound change the water attenuation coefficient</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a:t>
            </a:fld>
            <a:endParaRPr lang="fr-FR" dirty="0"/>
          </a:p>
        </p:txBody>
      </p:sp>
    </p:spTree>
    <p:extLst>
      <p:ext uri="{BB962C8B-B14F-4D97-AF65-F5344CB8AC3E}">
        <p14:creationId xmlns:p14="http://schemas.microsoft.com/office/powerpoint/2010/main" val="684398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Stumpf</a:t>
            </a:r>
            <a:r>
              <a:rPr lang="en-US" dirty="0" smtClean="0"/>
              <a:t> 8</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41</a:t>
            </a:fld>
            <a:endParaRPr lang="fr-FR" dirty="0"/>
          </a:p>
        </p:txBody>
      </p:sp>
    </p:spTree>
    <p:extLst>
      <p:ext uri="{BB962C8B-B14F-4D97-AF65-F5344CB8AC3E}">
        <p14:creationId xmlns:p14="http://schemas.microsoft.com/office/powerpoint/2010/main" val="2024245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Let s now highlight</a:t>
            </a:r>
            <a:r>
              <a:rPr lang="en-US" baseline="0" dirty="0" smtClean="0"/>
              <a:t> the aim of this thesis.</a:t>
            </a:r>
          </a:p>
          <a:p>
            <a:endParaRPr lang="en-US" baseline="0" dirty="0" smtClean="0"/>
          </a:p>
          <a:p>
            <a:r>
              <a:rPr lang="en-US" baseline="0" dirty="0" smtClean="0"/>
              <a:t>Primary aims at evaluating empirical methods of bath retrieval.</a:t>
            </a:r>
          </a:p>
          <a:p>
            <a:endParaRPr lang="en-US" baseline="0" dirty="0" smtClean="0"/>
          </a:p>
          <a:p>
            <a:r>
              <a:rPr lang="en-US" baseline="0" dirty="0" smtClean="0"/>
              <a:t>This work is applied using data from a specific passive sensor Sentinel2 which has been chosen. It is then a direct application of </a:t>
            </a:r>
            <a:r>
              <a:rPr lang="en-US" baseline="0" dirty="0" err="1" smtClean="0"/>
              <a:t>empircal</a:t>
            </a:r>
            <a:r>
              <a:rPr lang="en-US" baseline="0" dirty="0" smtClean="0"/>
              <a:t> </a:t>
            </a:r>
            <a:r>
              <a:rPr lang="en-US" baseline="0" dirty="0" err="1" smtClean="0"/>
              <a:t>metods</a:t>
            </a:r>
            <a:r>
              <a:rPr lang="en-US" baseline="0" dirty="0" smtClean="0"/>
              <a:t> to this sensor. The issues and the applied procedure will be </a:t>
            </a:r>
            <a:r>
              <a:rPr lang="en-US" baseline="0" dirty="0" err="1" smtClean="0"/>
              <a:t>disscussed</a:t>
            </a:r>
            <a:r>
              <a:rPr lang="en-US" baseline="0" dirty="0" smtClean="0"/>
              <a:t>. </a:t>
            </a:r>
          </a:p>
          <a:p>
            <a:endParaRPr lang="en-US" baseline="0" dirty="0" smtClean="0"/>
          </a:p>
          <a:p>
            <a:r>
              <a:rPr lang="en-US" baseline="0" dirty="0" smtClean="0"/>
              <a:t>Scale of depth retrieval.</a:t>
            </a:r>
          </a:p>
          <a:p>
            <a:r>
              <a:rPr lang="en-US" baseline="0" dirty="0" smtClean="0"/>
              <a:t>Range of optimal depth w can be predicted </a:t>
            </a:r>
          </a:p>
          <a:p>
            <a:endParaRPr lang="en-US" baseline="0" dirty="0" smtClean="0"/>
          </a:p>
          <a:p>
            <a:r>
              <a:rPr lang="en-US" baseline="0" dirty="0" smtClean="0"/>
              <a:t>Lastly, an approach based on an initial classification is proposed. As seen the </a:t>
            </a:r>
            <a:r>
              <a:rPr lang="en-US" baseline="0" dirty="0" err="1" smtClean="0"/>
              <a:t>sens</a:t>
            </a:r>
            <a:r>
              <a:rPr lang="en-US" baseline="0" dirty="0" smtClean="0"/>
              <a:t> sig is </a:t>
            </a:r>
            <a:r>
              <a:rPr lang="en-US" baseline="0" dirty="0" err="1" smtClean="0"/>
              <a:t>dependend</a:t>
            </a:r>
            <a:r>
              <a:rPr lang="en-US" baseline="0" dirty="0" smtClean="0"/>
              <a:t> on bottom </a:t>
            </a:r>
            <a:r>
              <a:rPr lang="en-US" baseline="0" dirty="0" err="1" smtClean="0"/>
              <a:t>reflec</a:t>
            </a:r>
            <a:r>
              <a:rPr lang="en-US" baseline="0" dirty="0" smtClean="0"/>
              <a:t>, depth and water optical pro. This approach aims a t isolate the variation of the signal </a:t>
            </a:r>
            <a:r>
              <a:rPr lang="en-US" baseline="0" dirty="0" err="1" smtClean="0"/>
              <a:t>drivent</a:t>
            </a:r>
            <a:r>
              <a:rPr lang="en-US" baseline="0" dirty="0" smtClean="0"/>
              <a:t> by depth in </a:t>
            </a:r>
            <a:r>
              <a:rPr lang="en-US" baseline="0" dirty="0" err="1" smtClean="0"/>
              <a:t>subdatasets</a:t>
            </a:r>
            <a:r>
              <a:rPr lang="en-US" baseline="0" dirty="0" smtClean="0"/>
              <a:t> of calibration of models.</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4</a:t>
            </a:fld>
            <a:endParaRPr lang="fr-FR" dirty="0"/>
          </a:p>
        </p:txBody>
      </p:sp>
    </p:spTree>
    <p:extLst>
      <p:ext uri="{BB962C8B-B14F-4D97-AF65-F5344CB8AC3E}">
        <p14:creationId xmlns:p14="http://schemas.microsoft.com/office/powerpoint/2010/main" val="116699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Opend</a:t>
            </a:r>
            <a:r>
              <a:rPr lang="en-US" dirty="0" smtClean="0"/>
              <a:t> data-&gt; allows to repeat</a:t>
            </a:r>
            <a:r>
              <a:rPr lang="en-US" baseline="0" dirty="0" smtClean="0"/>
              <a:t> the procedure freely</a:t>
            </a:r>
          </a:p>
          <a:p>
            <a:r>
              <a:rPr lang="en-US" baseline="0" dirty="0" smtClean="0"/>
              <a:t>10 meters : respond to the need of numerical model</a:t>
            </a:r>
          </a:p>
          <a:p>
            <a:r>
              <a:rPr lang="en-US" baseline="0" dirty="0" err="1" smtClean="0"/>
              <a:t>Additionnal</a:t>
            </a:r>
            <a:r>
              <a:rPr lang="en-US" baseline="0" dirty="0" smtClean="0"/>
              <a:t> blue bands -&gt; higher penetration ability</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6</a:t>
            </a:fld>
            <a:endParaRPr lang="fr-FR" dirty="0"/>
          </a:p>
        </p:txBody>
      </p:sp>
    </p:spTree>
    <p:extLst>
      <p:ext uri="{BB962C8B-B14F-4D97-AF65-F5344CB8AC3E}">
        <p14:creationId xmlns:p14="http://schemas.microsoft.com/office/powerpoint/2010/main" val="80885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Opend</a:t>
            </a:r>
            <a:r>
              <a:rPr lang="en-US" dirty="0" smtClean="0"/>
              <a:t> data-&gt; allows to repeat</a:t>
            </a:r>
            <a:r>
              <a:rPr lang="en-US" baseline="0" dirty="0" smtClean="0"/>
              <a:t> the procedure freely</a:t>
            </a:r>
          </a:p>
          <a:p>
            <a:r>
              <a:rPr lang="en-US" baseline="0" dirty="0" smtClean="0"/>
              <a:t>10 meters : respond to the need of numerical model</a:t>
            </a:r>
          </a:p>
          <a:p>
            <a:r>
              <a:rPr lang="en-US" baseline="0" dirty="0" err="1" smtClean="0"/>
              <a:t>Additionnal</a:t>
            </a:r>
            <a:r>
              <a:rPr lang="en-US" baseline="0" dirty="0" smtClean="0"/>
              <a:t> blue bands -&gt; higher penetration ability</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7</a:t>
            </a:fld>
            <a:endParaRPr lang="fr-FR" dirty="0"/>
          </a:p>
        </p:txBody>
      </p:sp>
    </p:spTree>
    <p:extLst>
      <p:ext uri="{BB962C8B-B14F-4D97-AF65-F5344CB8AC3E}">
        <p14:creationId xmlns:p14="http://schemas.microsoft.com/office/powerpoint/2010/main" val="1295408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Opend</a:t>
            </a:r>
            <a:r>
              <a:rPr lang="en-US" dirty="0" smtClean="0"/>
              <a:t> data-&gt; allows to repeat</a:t>
            </a:r>
            <a:r>
              <a:rPr lang="en-US" baseline="0" dirty="0" smtClean="0"/>
              <a:t> the procedure freely</a:t>
            </a:r>
          </a:p>
          <a:p>
            <a:r>
              <a:rPr lang="en-US" baseline="0" dirty="0" smtClean="0"/>
              <a:t>10 meters : respond to the need of numerical model</a:t>
            </a:r>
          </a:p>
          <a:p>
            <a:r>
              <a:rPr lang="en-US" baseline="0" dirty="0" err="1" smtClean="0"/>
              <a:t>Additionnal</a:t>
            </a:r>
            <a:r>
              <a:rPr lang="en-US" baseline="0" dirty="0" smtClean="0"/>
              <a:t> blue bands -&gt; higher penetration ability</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8</a:t>
            </a:fld>
            <a:endParaRPr lang="fr-FR" dirty="0"/>
          </a:p>
        </p:txBody>
      </p:sp>
    </p:spTree>
    <p:extLst>
      <p:ext uri="{BB962C8B-B14F-4D97-AF65-F5344CB8AC3E}">
        <p14:creationId xmlns:p14="http://schemas.microsoft.com/office/powerpoint/2010/main" val="102509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Here is a </a:t>
            </a:r>
            <a:r>
              <a:rPr lang="en-US" dirty="0" err="1" smtClean="0"/>
              <a:t>descrioption</a:t>
            </a:r>
            <a:r>
              <a:rPr lang="en-US" dirty="0" smtClean="0"/>
              <a:t> of</a:t>
            </a:r>
            <a:r>
              <a:rPr lang="en-US" baseline="0" dirty="0" smtClean="0"/>
              <a:t> the workflow of the </a:t>
            </a:r>
            <a:r>
              <a:rPr lang="en-US" baseline="0" dirty="0" err="1" smtClean="0"/>
              <a:t>motho</a:t>
            </a:r>
            <a:endParaRPr lang="en-US" baseline="0" dirty="0" smtClean="0"/>
          </a:p>
          <a:p>
            <a:endParaRPr lang="en-US" baseline="0" dirty="0" smtClean="0"/>
          </a:p>
          <a:p>
            <a:r>
              <a:rPr lang="en-US" baseline="0" dirty="0" smtClean="0"/>
              <a:t>First of all, 4 bands set at a lower ground resolution have to be </a:t>
            </a:r>
            <a:r>
              <a:rPr lang="en-US" baseline="0" dirty="0" err="1" smtClean="0"/>
              <a:t>downscal</a:t>
            </a:r>
            <a:endParaRPr lang="en-US" baseline="0" dirty="0" smtClean="0"/>
          </a:p>
          <a:p>
            <a:endParaRPr lang="en-US" baseline="0" dirty="0" smtClean="0"/>
          </a:p>
          <a:p>
            <a:r>
              <a:rPr lang="en-US" baseline="0" dirty="0" smtClean="0"/>
              <a:t>Then image is pre-processed individually on each detector footprint. Soil and Clouds are </a:t>
            </a:r>
            <a:r>
              <a:rPr lang="en-US" baseline="0" dirty="0" err="1" smtClean="0"/>
              <a:t>thresholded</a:t>
            </a:r>
            <a:r>
              <a:rPr lang="en-US" baseline="0" dirty="0" smtClean="0"/>
              <a:t> taking advantage of spectral </a:t>
            </a:r>
            <a:r>
              <a:rPr lang="en-US" baseline="0" dirty="0" err="1" smtClean="0"/>
              <a:t>signatur</a:t>
            </a:r>
            <a:r>
              <a:rPr lang="en-US" baseline="0" dirty="0" smtClean="0"/>
              <a:t> of </a:t>
            </a:r>
            <a:r>
              <a:rPr lang="en-US" baseline="0" dirty="0" err="1" smtClean="0"/>
              <a:t>nat</a:t>
            </a:r>
            <a:r>
              <a:rPr lang="en-US" baseline="0" dirty="0" smtClean="0"/>
              <a:t> surfaces.</a:t>
            </a:r>
          </a:p>
          <a:p>
            <a:r>
              <a:rPr lang="en-US" baseline="0" dirty="0" smtClean="0"/>
              <a:t>Glint is removed with a </a:t>
            </a:r>
            <a:r>
              <a:rPr lang="en-US" baseline="0" dirty="0" err="1" smtClean="0"/>
              <a:t>methodo</a:t>
            </a:r>
            <a:r>
              <a:rPr lang="en-US" baseline="0" dirty="0" smtClean="0"/>
              <a:t> described later</a:t>
            </a:r>
          </a:p>
          <a:p>
            <a:endParaRPr lang="en-US" baseline="0" dirty="0" smtClean="0"/>
          </a:p>
          <a:p>
            <a:r>
              <a:rPr lang="en-US" baseline="0" dirty="0" smtClean="0"/>
              <a:t>Descriptor uncorrelated from </a:t>
            </a:r>
            <a:r>
              <a:rPr lang="en-US" baseline="0" dirty="0" err="1" smtClean="0"/>
              <a:t>deph</a:t>
            </a:r>
            <a:r>
              <a:rPr lang="en-US" baseline="0" dirty="0" smtClean="0"/>
              <a:t> have to be computed and suitable number of cluster have to be chosen for the classification</a:t>
            </a:r>
          </a:p>
          <a:p>
            <a:endParaRPr lang="en-US" baseline="0" dirty="0" smtClean="0"/>
          </a:p>
          <a:p>
            <a:r>
              <a:rPr lang="en-US" baseline="0" dirty="0" smtClean="0"/>
              <a:t>After the classification, depth models are calibrated for each classes.</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9</a:t>
            </a:fld>
            <a:endParaRPr lang="fr-FR" dirty="0"/>
          </a:p>
        </p:txBody>
      </p:sp>
    </p:spTree>
    <p:extLst>
      <p:ext uri="{BB962C8B-B14F-4D97-AF65-F5344CB8AC3E}">
        <p14:creationId xmlns:p14="http://schemas.microsoft.com/office/powerpoint/2010/main" val="130918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second preprocessing is the Glint R. Very import step</a:t>
            </a:r>
            <a:r>
              <a:rPr lang="en-US" baseline="0" dirty="0" smtClean="0"/>
              <a:t>s as it is aims at removing the visible disparities between the detectors footprints</a:t>
            </a:r>
          </a:p>
          <a:p>
            <a:endParaRPr lang="en-US" baseline="0" dirty="0" smtClean="0"/>
          </a:p>
          <a:p>
            <a:r>
              <a:rPr lang="en-US" baseline="0" dirty="0" smtClean="0"/>
              <a:t>The method </a:t>
            </a:r>
            <a:r>
              <a:rPr lang="en-US" baseline="0" dirty="0" err="1" smtClean="0"/>
              <a:t>proprosed</a:t>
            </a:r>
            <a:r>
              <a:rPr lang="en-US" baseline="0" dirty="0" smtClean="0"/>
              <a:t> by </a:t>
            </a:r>
            <a:r>
              <a:rPr lang="en-US" baseline="0" dirty="0" err="1" smtClean="0"/>
              <a:t>hedley</a:t>
            </a:r>
            <a:r>
              <a:rPr lang="en-US" baseline="0" dirty="0" smtClean="0"/>
              <a:t> in 2004 is used. </a:t>
            </a:r>
          </a:p>
          <a:p>
            <a:endParaRPr lang="en-US" baseline="0" dirty="0" smtClean="0"/>
          </a:p>
          <a:p>
            <a:r>
              <a:rPr lang="en-US" baseline="0" dirty="0" smtClean="0"/>
              <a:t>It consist in extracting a sample of area showing an evident range of glint and homogeneous underwater brightness such as above deep water. From this sample we are using the NIR band which has almost no penetration ability in water so no volume scattering. And we are establishing a relation between the glint of each pixel and the variation of the NIR infrared band.</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It is why we are extracting it above deep area. </a:t>
            </a:r>
          </a:p>
          <a:p>
            <a:endParaRPr lang="en-US" baseline="0" dirty="0" smtClean="0"/>
          </a:p>
          <a:p>
            <a:r>
              <a:rPr lang="en-US" baseline="0" dirty="0" smtClean="0"/>
              <a:t>From this sample we are using the near infrared band. Indeed it has a </a:t>
            </a:r>
            <a:r>
              <a:rPr lang="en-US" baseline="0" dirty="0" err="1" smtClean="0"/>
              <a:t>realy</a:t>
            </a:r>
            <a:r>
              <a:rPr lang="en-US" baseline="0" dirty="0" smtClean="0"/>
              <a:t> low penetration ability in water so its variation is directly linked to the glint. A relation is then established bet </a:t>
            </a:r>
            <a:r>
              <a:rPr lang="en-US" baseline="0" dirty="0" err="1" smtClean="0"/>
              <a:t>nir</a:t>
            </a:r>
            <a:r>
              <a:rPr lang="en-US" baseline="0" dirty="0" smtClean="0"/>
              <a:t> and band to correct.  The value of the pixel that we want to correct is simply reduced by the product of the the regression slope and the difference between its NIR value and the observed minimum NIR value in the sample.</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10</a:t>
            </a:fld>
            <a:endParaRPr lang="fr-FR" dirty="0"/>
          </a:p>
        </p:txBody>
      </p:sp>
    </p:spTree>
    <p:extLst>
      <p:ext uri="{BB962C8B-B14F-4D97-AF65-F5344CB8AC3E}">
        <p14:creationId xmlns:p14="http://schemas.microsoft.com/office/powerpoint/2010/main" val="1854522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12/03/2018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43251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12/03/2018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9042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12/03/2018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308708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12/03/2018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75697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6F8C4D71-3765-0949-8F59-9D32EA2D10A9}" type="datetimeFigureOut">
              <a:rPr lang="fr-FR" smtClean="0"/>
              <a:t>12/03/2018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784372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6F8C4D71-3765-0949-8F59-9D32EA2D10A9}" type="datetimeFigureOut">
              <a:rPr lang="fr-FR" smtClean="0"/>
              <a:t>12/03/2018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69262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6F8C4D71-3765-0949-8F59-9D32EA2D10A9}" type="datetimeFigureOut">
              <a:rPr lang="fr-FR" smtClean="0"/>
              <a:t>12/03/2018</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62703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6F8C4D71-3765-0949-8F59-9D32EA2D10A9}" type="datetimeFigureOut">
              <a:rPr lang="fr-FR" smtClean="0"/>
              <a:t>12/03/2018</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814739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F8C4D71-3765-0949-8F59-9D32EA2D10A9}" type="datetimeFigureOut">
              <a:rPr lang="fr-FR" smtClean="0"/>
              <a:t>12/03/2018</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969513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F8C4D71-3765-0949-8F59-9D32EA2D10A9}" type="datetimeFigureOut">
              <a:rPr lang="fr-FR" smtClean="0"/>
              <a:t>12/03/2018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65985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F8C4D71-3765-0949-8F59-9D32EA2D10A9}" type="datetimeFigureOut">
              <a:rPr lang="fr-FR" smtClean="0"/>
              <a:t>12/03/2018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3796207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C4D71-3765-0949-8F59-9D32EA2D10A9}" type="datetimeFigureOut">
              <a:rPr lang="fr-FR" smtClean="0"/>
              <a:t>12/03/2018</a:t>
            </a:fld>
            <a:endParaRPr lang="fr-FR"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1AF1E-F856-E249-81A0-E2D3915F0D81}" type="slidenum">
              <a:rPr lang="fr-FR" smtClean="0"/>
              <a:t>‹#›</a:t>
            </a:fld>
            <a:endParaRPr lang="fr-FR" dirty="0"/>
          </a:p>
        </p:txBody>
      </p:sp>
    </p:spTree>
    <p:extLst>
      <p:ext uri="{BB962C8B-B14F-4D97-AF65-F5344CB8AC3E}">
        <p14:creationId xmlns:p14="http://schemas.microsoft.com/office/powerpoint/2010/main" val="1000421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4" Type="http://schemas.microsoft.com/office/2007/relationships/hdphoto" Target="../media/hdphoto1.wdp"/><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4.png"/><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6.jpeg"/><Relationship Id="rId6" Type="http://schemas.microsoft.com/office/2007/relationships/hdphoto" Target="../media/hdphoto2.wdp"/><Relationship Id="rId7" Type="http://schemas.openxmlformats.org/officeDocument/2006/relationships/image" Target="../media/image27.jpeg"/><Relationship Id="rId8" Type="http://schemas.microsoft.com/office/2007/relationships/hdphoto" Target="../media/hdphoto3.wdp"/><Relationship Id="rId9" Type="http://schemas.openxmlformats.org/officeDocument/2006/relationships/image" Target="../media/image28.jpeg"/><Relationship Id="rId10"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6.jpeg"/><Relationship Id="rId6" Type="http://schemas.microsoft.com/office/2007/relationships/hdphoto" Target="../media/hdphoto2.wdp"/><Relationship Id="rId7" Type="http://schemas.openxmlformats.org/officeDocument/2006/relationships/image" Target="../media/image27.jpeg"/><Relationship Id="rId8" Type="http://schemas.microsoft.com/office/2007/relationships/hdphoto" Target="../media/hdphoto3.wdp"/><Relationship Id="rId9" Type="http://schemas.openxmlformats.org/officeDocument/2006/relationships/image" Target="../media/image28.jpeg"/><Relationship Id="rId10"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xml.rels><?xml version="1.0" encoding="UTF-8" standalone="yes"?>
<Relationships xmlns="http://schemas.openxmlformats.org/package/2006/relationships"><Relationship Id="rId4" Type="http://schemas.openxmlformats.org/officeDocument/2006/relationships/image" Target="../media/image5.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57.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a:stretch>
            <a:fillRect/>
          </a:stretch>
        </p:blipFill>
        <p:spPr>
          <a:xfrm>
            <a:off x="190498" y="836712"/>
            <a:ext cx="3481388" cy="3481388"/>
          </a:xfrm>
          <a:prstGeom prst="rect">
            <a:avLst/>
          </a:prstGeom>
        </p:spPr>
      </p:pic>
      <p:sp>
        <p:nvSpPr>
          <p:cNvPr id="3" name="Sous-titre 2"/>
          <p:cNvSpPr>
            <a:spLocks noGrp="1"/>
          </p:cNvSpPr>
          <p:nvPr>
            <p:ph type="subTitle" idx="1"/>
          </p:nvPr>
        </p:nvSpPr>
        <p:spPr>
          <a:xfrm>
            <a:off x="1524000" y="2780928"/>
            <a:ext cx="9144000" cy="3744416"/>
          </a:xfrm>
        </p:spPr>
        <p:txBody>
          <a:bodyPr>
            <a:normAutofit lnSpcReduction="10000"/>
          </a:bodyPr>
          <a:lstStyle/>
          <a:p>
            <a:r>
              <a:rPr lang="fr-FR" sz="2600" b="1" dirty="0" err="1">
                <a:latin typeface="Latin Modern Roman 12" charset="0"/>
                <a:ea typeface="Latin Modern Roman 12" charset="0"/>
                <a:cs typeface="Latin Modern Roman 12" charset="0"/>
              </a:rPr>
              <a:t>Sélim</a:t>
            </a:r>
            <a:r>
              <a:rPr lang="fr-FR" sz="2600" b="1" dirty="0">
                <a:latin typeface="Latin Modern Roman 12" charset="0"/>
                <a:ea typeface="Latin Modern Roman 12" charset="0"/>
                <a:cs typeface="Latin Modern Roman 12" charset="0"/>
              </a:rPr>
              <a:t> Amrari </a:t>
            </a:r>
            <a:endParaRPr lang="fr-FR" sz="2600" b="1" dirty="0" smtClean="0">
              <a:latin typeface="Latin Modern Roman 12" charset="0"/>
              <a:ea typeface="Latin Modern Roman 12" charset="0"/>
              <a:cs typeface="Latin Modern Roman 12" charset="0"/>
            </a:endParaRPr>
          </a:p>
          <a:p>
            <a:r>
              <a:rPr lang="fr-FR" sz="2200" dirty="0" smtClean="0">
                <a:latin typeface="Latin Modern Roman 12" charset="0"/>
                <a:ea typeface="Latin Modern Roman 12" charset="0"/>
                <a:cs typeface="Latin Modern Roman 12" charset="0"/>
              </a:rPr>
              <a:t>Projet de master</a:t>
            </a:r>
            <a:endParaRPr lang="fr-FR" sz="2200" dirty="0" smtClean="0">
              <a:latin typeface="Latin Modern Roman 12" charset="0"/>
              <a:ea typeface="Latin Modern Roman 12" charset="0"/>
              <a:cs typeface="Latin Modern Roman 12" charset="0"/>
            </a:endParaRPr>
          </a:p>
          <a:p>
            <a:r>
              <a:rPr lang="fr-FR" sz="2000" dirty="0" smtClean="0">
                <a:latin typeface="Latin Modern Roman 12" charset="0"/>
                <a:ea typeface="Latin Modern Roman 12" charset="0"/>
                <a:cs typeface="Latin Modern Roman 12" charset="0"/>
              </a:rPr>
              <a:t>Février, </a:t>
            </a:r>
            <a:r>
              <a:rPr lang="fr-FR" sz="2000" dirty="0" smtClean="0">
                <a:latin typeface="Latin Modern Roman 12" charset="0"/>
                <a:ea typeface="Latin Modern Roman 12" charset="0"/>
                <a:cs typeface="Latin Modern Roman 12" charset="0"/>
              </a:rPr>
              <a:t>2018 </a:t>
            </a:r>
          </a:p>
          <a:p>
            <a:endParaRPr lang="fr-FR" sz="1400" dirty="0">
              <a:latin typeface="Latin Modern Roman 12" charset="0"/>
              <a:ea typeface="Latin Modern Roman 12" charset="0"/>
              <a:cs typeface="Latin Modern Roman 12" charset="0"/>
            </a:endParaRPr>
          </a:p>
          <a:p>
            <a:r>
              <a:rPr lang="fr-FR" dirty="0" smtClean="0">
                <a:latin typeface="Latin Modern Roman 12" charset="0"/>
                <a:ea typeface="Latin Modern Roman 12" charset="0"/>
                <a:cs typeface="Latin Modern Roman 12" charset="0"/>
              </a:rPr>
              <a:t>Superviseurs: </a:t>
            </a:r>
            <a:endParaRPr lang="fr-FR" dirty="0">
              <a:latin typeface="Latin Modern Roman 12" charset="0"/>
              <a:ea typeface="Latin Modern Roman 12" charset="0"/>
              <a:cs typeface="Latin Modern Roman 12" charset="0"/>
            </a:endParaRPr>
          </a:p>
          <a:p>
            <a:r>
              <a:rPr lang="fr-FR" dirty="0">
                <a:latin typeface="Latin Modern Roman 12" charset="0"/>
                <a:ea typeface="Latin Modern Roman 12" charset="0"/>
                <a:cs typeface="Latin Modern Roman 12" charset="0"/>
              </a:rPr>
              <a:t>Romain Le </a:t>
            </a:r>
            <a:r>
              <a:rPr lang="fr-FR" dirty="0" smtClean="0">
                <a:latin typeface="Latin Modern Roman 12" charset="0"/>
                <a:ea typeface="Latin Modern Roman 12" charset="0"/>
                <a:cs typeface="Latin Modern Roman 12" charset="0"/>
              </a:rPr>
              <a:t>Gendre, Dr</a:t>
            </a:r>
            <a:r>
              <a:rPr lang="fr-FR" dirty="0">
                <a:latin typeface="Latin Modern Roman 12" charset="0"/>
                <a:ea typeface="Latin Modern Roman 12" charset="0"/>
                <a:cs typeface="Latin Modern Roman 12" charset="0"/>
              </a:rPr>
              <a:t>. Hugues </a:t>
            </a:r>
            <a:r>
              <a:rPr lang="fr-FR" dirty="0" smtClean="0">
                <a:latin typeface="Latin Modern Roman 12" charset="0"/>
                <a:ea typeface="Latin Modern Roman 12" charset="0"/>
                <a:cs typeface="Latin Modern Roman 12" charset="0"/>
              </a:rPr>
              <a:t>Lemonnier, </a:t>
            </a:r>
            <a:r>
              <a:rPr lang="fr-FR" dirty="0">
                <a:latin typeface="Latin Modern Roman 12" charset="0"/>
                <a:ea typeface="Latin Modern Roman 12" charset="0"/>
                <a:cs typeface="Latin Modern Roman 12" charset="0"/>
              </a:rPr>
              <a:t>Benoit Soulard </a:t>
            </a:r>
            <a:endParaRPr lang="fr-FR" dirty="0" smtClean="0">
              <a:latin typeface="Latin Modern Roman 12" charset="0"/>
              <a:ea typeface="Latin Modern Roman 12" charset="0"/>
              <a:cs typeface="Latin Modern Roman 12" charset="0"/>
            </a:endParaRPr>
          </a:p>
          <a:p>
            <a:r>
              <a:rPr lang="fr-FR" dirty="0" smtClean="0">
                <a:latin typeface="Latin Modern Roman 12" charset="0"/>
                <a:ea typeface="Latin Modern Roman 12" charset="0"/>
                <a:cs typeface="Latin Modern Roman 12" charset="0"/>
              </a:rPr>
              <a:t>LEADNC</a:t>
            </a:r>
            <a:r>
              <a:rPr lang="fr-FR" dirty="0">
                <a:latin typeface="Latin Modern Roman 12" charset="0"/>
                <a:ea typeface="Latin Modern Roman 12" charset="0"/>
                <a:cs typeface="Latin Modern Roman 12" charset="0"/>
              </a:rPr>
              <a:t>, IFREMER - New </a:t>
            </a:r>
            <a:r>
              <a:rPr lang="fr-FR" dirty="0" smtClean="0">
                <a:latin typeface="Latin Modern Roman 12" charset="0"/>
                <a:ea typeface="Latin Modern Roman 12" charset="0"/>
                <a:cs typeface="Latin Modern Roman 12" charset="0"/>
              </a:rPr>
              <a:t>Calédonie </a:t>
            </a:r>
            <a:endParaRPr lang="fr-FR" dirty="0">
              <a:latin typeface="Latin Modern Roman 12" charset="0"/>
              <a:ea typeface="Latin Modern Roman 12" charset="0"/>
              <a:cs typeface="Latin Modern Roman 12" charset="0"/>
            </a:endParaRPr>
          </a:p>
          <a:p>
            <a:r>
              <a:rPr lang="fr-FR" dirty="0">
                <a:latin typeface="Latin Modern Roman 12" charset="0"/>
                <a:ea typeface="Latin Modern Roman 12" charset="0"/>
                <a:cs typeface="Latin Modern Roman 12" charset="0"/>
              </a:rPr>
              <a:t>Prof. Dr. Alfred Johny </a:t>
            </a:r>
            <a:r>
              <a:rPr lang="fr-FR" dirty="0" err="1">
                <a:latin typeface="Latin Modern Roman 12" charset="0"/>
                <a:ea typeface="Latin Modern Roman 12" charset="0"/>
                <a:cs typeface="Latin Modern Roman 12" charset="0"/>
              </a:rPr>
              <a:t>Wüest</a:t>
            </a:r>
            <a:r>
              <a:rPr lang="fr-FR" dirty="0">
                <a:latin typeface="Latin Modern Roman 12" charset="0"/>
                <a:ea typeface="Latin Modern Roman 12" charset="0"/>
                <a:cs typeface="Latin Modern Roman 12" charset="0"/>
              </a:rPr>
              <a:t/>
            </a:r>
            <a:br>
              <a:rPr lang="fr-FR" dirty="0">
                <a:latin typeface="Latin Modern Roman 12" charset="0"/>
                <a:ea typeface="Latin Modern Roman 12" charset="0"/>
                <a:cs typeface="Latin Modern Roman 12" charset="0"/>
              </a:rPr>
            </a:br>
            <a:r>
              <a:rPr lang="fr-FR" dirty="0" err="1">
                <a:latin typeface="Latin Modern Roman 12" charset="0"/>
                <a:ea typeface="Latin Modern Roman 12" charset="0"/>
                <a:cs typeface="Latin Modern Roman 12" charset="0"/>
              </a:rPr>
              <a:t>Physics</a:t>
            </a:r>
            <a:r>
              <a:rPr lang="fr-FR" dirty="0">
                <a:latin typeface="Latin Modern Roman 12" charset="0"/>
                <a:ea typeface="Latin Modern Roman 12" charset="0"/>
                <a:cs typeface="Latin Modern Roman 12" charset="0"/>
              </a:rPr>
              <a:t> of </a:t>
            </a:r>
            <a:r>
              <a:rPr lang="fr-FR" dirty="0" err="1">
                <a:latin typeface="Latin Modern Roman 12" charset="0"/>
                <a:ea typeface="Latin Modern Roman 12" charset="0"/>
                <a:cs typeface="Latin Modern Roman 12" charset="0"/>
              </a:rPr>
              <a:t>Aquatic</a:t>
            </a:r>
            <a:r>
              <a:rPr lang="fr-FR" dirty="0">
                <a:latin typeface="Latin Modern Roman 12" charset="0"/>
                <a:ea typeface="Latin Modern Roman 12" charset="0"/>
                <a:cs typeface="Latin Modern Roman 12" charset="0"/>
              </a:rPr>
              <a:t> </a:t>
            </a:r>
            <a:r>
              <a:rPr lang="fr-FR" dirty="0" err="1">
                <a:latin typeface="Latin Modern Roman 12" charset="0"/>
                <a:ea typeface="Latin Modern Roman 12" charset="0"/>
                <a:cs typeface="Latin Modern Roman 12" charset="0"/>
              </a:rPr>
              <a:t>Systems</a:t>
            </a:r>
            <a:r>
              <a:rPr lang="fr-FR" dirty="0">
                <a:latin typeface="Latin Modern Roman 12" charset="0"/>
                <a:ea typeface="Latin Modern Roman 12" charset="0"/>
                <a:cs typeface="Latin Modern Roman 12" charset="0"/>
              </a:rPr>
              <a:t> </a:t>
            </a:r>
            <a:r>
              <a:rPr lang="fr-FR" dirty="0" err="1">
                <a:latin typeface="Latin Modern Roman 12" charset="0"/>
                <a:ea typeface="Latin Modern Roman 12" charset="0"/>
                <a:cs typeface="Latin Modern Roman 12" charset="0"/>
              </a:rPr>
              <a:t>Laboratory</a:t>
            </a:r>
            <a:r>
              <a:rPr lang="fr-FR" dirty="0">
                <a:latin typeface="Latin Modern Roman 12" charset="0"/>
                <a:ea typeface="Latin Modern Roman 12" charset="0"/>
                <a:cs typeface="Latin Modern Roman 12" charset="0"/>
              </a:rPr>
              <a:t>, EPFL - </a:t>
            </a:r>
            <a:r>
              <a:rPr lang="fr-FR" dirty="0" err="1">
                <a:latin typeface="Latin Modern Roman 12" charset="0"/>
                <a:ea typeface="Latin Modern Roman 12" charset="0"/>
                <a:cs typeface="Latin Modern Roman 12" charset="0"/>
              </a:rPr>
              <a:t>Switzerland</a:t>
            </a:r>
            <a:r>
              <a:rPr lang="fr-FR" dirty="0">
                <a:latin typeface="Latin Modern Roman 12" charset="0"/>
                <a:ea typeface="Latin Modern Roman 12" charset="0"/>
                <a:cs typeface="Latin Modern Roman 12" charset="0"/>
              </a:rPr>
              <a:t> </a:t>
            </a:r>
          </a:p>
        </p:txBody>
      </p:sp>
      <p:sp>
        <p:nvSpPr>
          <p:cNvPr id="9" name="Titre 1"/>
          <p:cNvSpPr txBox="1">
            <a:spLocks/>
          </p:cNvSpPr>
          <p:nvPr/>
        </p:nvSpPr>
        <p:spPr>
          <a:xfrm>
            <a:off x="0" y="1"/>
            <a:ext cx="12192000" cy="2060847"/>
          </a:xfrm>
          <a:prstGeom prst="rect">
            <a:avLst/>
          </a:prstGeom>
          <a:solidFill>
            <a:srgbClr val="08315A"/>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4400" dirty="0" smtClean="0">
                <a:solidFill>
                  <a:schemeClr val="bg1"/>
                </a:solidFill>
                <a:latin typeface="Latin Modern Roman 12" charset="0"/>
                <a:ea typeface="Latin Modern Roman 12" charset="0"/>
                <a:cs typeface="Latin Modern Roman 12" charset="0"/>
              </a:rPr>
              <a:t>Télédétection et classification de paysages benthiques pour la bathymétrie dérivée satellitaire </a:t>
            </a:r>
            <a:endParaRPr lang="fr-FR" sz="4400" dirty="0">
              <a:solidFill>
                <a:schemeClr val="bg1"/>
              </a:solidFill>
              <a:latin typeface="Latin Modern Roman 12" charset="0"/>
              <a:ea typeface="Latin Modern Roman 12" charset="0"/>
              <a:cs typeface="Latin Modern Roman 12" charset="0"/>
            </a:endParaRPr>
          </a:p>
        </p:txBody>
      </p:sp>
      <p:pic>
        <p:nvPicPr>
          <p:cNvPr id="10" name="Image 9" descr="epfl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12424" y="2201198"/>
            <a:ext cx="1462918" cy="75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87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7328" y="1362135"/>
            <a:ext cx="12144671"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algn="ctr" eaLnBrk="1" hangingPunct="1">
              <a:lnSpc>
                <a:spcPct val="90000"/>
              </a:lnSpc>
              <a:spcBef>
                <a:spcPts val="100"/>
              </a:spcBef>
              <a:spcAft>
                <a:spcPct val="50000"/>
              </a:spcAft>
              <a:buClr>
                <a:srgbClr val="333399"/>
              </a:buClr>
              <a:buNone/>
              <a:defRPr/>
            </a:pPr>
            <a:r>
              <a:rPr lang="fr-FR" kern="0" dirty="0" smtClean="0">
                <a:solidFill>
                  <a:srgbClr val="000000"/>
                </a:solidFill>
                <a:latin typeface="Arial" charset="0"/>
                <a:ea typeface="Arial" charset="0"/>
                <a:cs typeface="Arial" charset="0"/>
              </a:rPr>
              <a:t>Etablie individuellement sur chaque empreinte de détecteur</a:t>
            </a:r>
            <a:endParaRPr lang="fr-FR" sz="2000"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fr-FR" sz="2000" kern="0" dirty="0">
              <a:solidFill>
                <a:srgbClr val="000000"/>
              </a:solidFill>
              <a:latin typeface="Arial" charset="0"/>
              <a:ea typeface="Arial" charset="0"/>
              <a:cs typeface="Arial"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702" y="1988840"/>
            <a:ext cx="6941098" cy="4305238"/>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136" y="6309568"/>
            <a:ext cx="2743200" cy="431800"/>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smtClean="0">
                <a:solidFill>
                  <a:schemeClr val="bg1"/>
                </a:solidFill>
                <a:latin typeface="Latin Modern Roman 12" charset="0"/>
                <a:ea typeface="Latin Modern Roman 12" charset="0"/>
                <a:cs typeface="Latin Modern Roman 12" charset="0"/>
              </a:rPr>
              <a:t> Méthodes et résultats : Prétraitements d’image</a:t>
            </a:r>
            <a:endParaRPr lang="fr-FR" sz="3600" dirty="0" smtClean="0">
              <a:solidFill>
                <a:schemeClr val="bg1"/>
              </a:solidFill>
              <a:latin typeface="Latin Modern Roman 12" charset="0"/>
              <a:ea typeface="Latin Modern Roman 12" charset="0"/>
              <a:cs typeface="Latin Modern Roman 12" charset="0"/>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8" y="1268760"/>
            <a:ext cx="2117342" cy="3321218"/>
          </a:xfrm>
          <a:prstGeom prst="rect">
            <a:avLst/>
          </a:prstGeom>
        </p:spPr>
      </p:pic>
      <p:sp>
        <p:nvSpPr>
          <p:cNvPr id="14" name="Rectangle 3"/>
          <p:cNvSpPr txBox="1">
            <a:spLocks noChangeArrowheads="1"/>
          </p:cNvSpPr>
          <p:nvPr/>
        </p:nvSpPr>
        <p:spPr bwMode="auto">
          <a:xfrm>
            <a:off x="343744" y="4617362"/>
            <a:ext cx="5608240" cy="22680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fr-FR" sz="2000" dirty="0" smtClean="0">
                <a:latin typeface="Arial" charset="0"/>
                <a:ea typeface="Arial" charset="0"/>
                <a:cs typeface="Arial" charset="0"/>
              </a:rPr>
              <a:t>Suppression des reflets: </a:t>
            </a:r>
          </a:p>
          <a:p>
            <a:pPr marL="0" indent="0" eaLnBrk="1" hangingPunct="1">
              <a:lnSpc>
                <a:spcPct val="90000"/>
              </a:lnSpc>
              <a:spcBef>
                <a:spcPts val="100"/>
              </a:spcBef>
              <a:spcAft>
                <a:spcPct val="50000"/>
              </a:spcAft>
              <a:buClr>
                <a:srgbClr val="333399"/>
              </a:buClr>
              <a:buNone/>
              <a:defRPr/>
            </a:pPr>
            <a:r>
              <a:rPr lang="fr-FR" sz="2000" dirty="0" smtClean="0">
                <a:latin typeface="Arial" charset="0"/>
                <a:ea typeface="Arial" charset="0"/>
                <a:cs typeface="Arial" charset="0"/>
              </a:rPr>
              <a:t>Méthode proposée par </a:t>
            </a:r>
            <a:r>
              <a:rPr lang="fr-FR" sz="2000" dirty="0" err="1" smtClean="0">
                <a:latin typeface="Arial" charset="0"/>
                <a:ea typeface="Arial" charset="0"/>
                <a:cs typeface="Arial" charset="0"/>
              </a:rPr>
              <a:t>Hedley</a:t>
            </a:r>
            <a:r>
              <a:rPr lang="fr-FR" sz="2000" dirty="0" smtClean="0">
                <a:latin typeface="Arial" charset="0"/>
                <a:ea typeface="Arial" charset="0"/>
                <a:cs typeface="Arial" charset="0"/>
              </a:rPr>
              <a:t> et al., 2004 </a:t>
            </a:r>
          </a:p>
          <a:p>
            <a:pPr lvl="0" eaLnBrk="1" hangingPunct="1">
              <a:lnSpc>
                <a:spcPct val="90000"/>
              </a:lnSpc>
              <a:spcBef>
                <a:spcPts val="100"/>
              </a:spcBef>
              <a:spcAft>
                <a:spcPct val="50000"/>
              </a:spcAft>
              <a:buClr>
                <a:srgbClr val="333399"/>
              </a:buClr>
              <a:defRPr/>
            </a:pPr>
            <a:endParaRPr lang="fr-FR" sz="2000"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597658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261359" y="0"/>
            <a:ext cx="9253457" cy="6858000"/>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Prétraitements d’image</a:t>
            </a:r>
            <a:endParaRPr lang="fr-FR" sz="3600" dirty="0" smtClean="0">
              <a:solidFill>
                <a:schemeClr val="bg1"/>
              </a:solidFill>
              <a:latin typeface="Latin Modern Roman 12" charset="0"/>
              <a:ea typeface="Latin Modern Roman 12" charset="0"/>
              <a:cs typeface="Latin Modern Roman 12" charset="0"/>
            </a:endParaRPr>
          </a:p>
        </p:txBody>
      </p:sp>
      <p:sp>
        <p:nvSpPr>
          <p:cNvPr id="4" name="ZoneTexte 3"/>
          <p:cNvSpPr txBox="1"/>
          <p:nvPr/>
        </p:nvSpPr>
        <p:spPr>
          <a:xfrm>
            <a:off x="1055440" y="5004465"/>
            <a:ext cx="1512168" cy="338554"/>
          </a:xfrm>
          <a:prstGeom prst="rect">
            <a:avLst/>
          </a:prstGeom>
          <a:noFill/>
        </p:spPr>
        <p:txBody>
          <a:bodyPr wrap="square" rtlCol="0">
            <a:spAutoFit/>
          </a:bodyPr>
          <a:lstStyle/>
          <a:p>
            <a:r>
              <a:rPr lang="en-US" sz="1600" b="1" i="1" dirty="0">
                <a:latin typeface="Arial" charset="0"/>
                <a:ea typeface="Arial" charset="0"/>
                <a:cs typeface="Arial" charset="0"/>
              </a:rPr>
              <a:t>Image </a:t>
            </a:r>
            <a:r>
              <a:rPr lang="en-US" sz="1600" b="1" i="1" dirty="0" err="1" smtClean="0">
                <a:latin typeface="Arial" charset="0"/>
                <a:ea typeface="Arial" charset="0"/>
                <a:cs typeface="Arial" charset="0"/>
              </a:rPr>
              <a:t>Initiale</a:t>
            </a:r>
            <a:endParaRPr lang="en-US" sz="1600" b="1" i="1" dirty="0">
              <a:latin typeface="Arial" charset="0"/>
              <a:ea typeface="Arial" charset="0"/>
              <a:cs typeface="Arial" charset="0"/>
            </a:endParaRPr>
          </a:p>
        </p:txBody>
      </p:sp>
      <p:sp>
        <p:nvSpPr>
          <p:cNvPr id="7" name="ZoneTexte 6"/>
          <p:cNvSpPr txBox="1"/>
          <p:nvPr/>
        </p:nvSpPr>
        <p:spPr>
          <a:xfrm>
            <a:off x="11064551" y="5004465"/>
            <a:ext cx="1152129" cy="584775"/>
          </a:xfrm>
          <a:prstGeom prst="rect">
            <a:avLst/>
          </a:prstGeom>
          <a:noFill/>
        </p:spPr>
        <p:txBody>
          <a:bodyPr wrap="square" rtlCol="0">
            <a:spAutoFit/>
          </a:bodyPr>
          <a:lstStyle/>
          <a:p>
            <a:r>
              <a:rPr lang="en-US" sz="1600" b="1" i="1" dirty="0" smtClean="0">
                <a:latin typeface="Arial" charset="0"/>
                <a:ea typeface="Arial" charset="0"/>
                <a:cs typeface="Arial" charset="0"/>
              </a:rPr>
              <a:t>Image</a:t>
            </a:r>
          </a:p>
          <a:p>
            <a:r>
              <a:rPr lang="en-US" sz="1600" b="1" i="1" dirty="0" err="1" smtClean="0">
                <a:latin typeface="Arial" charset="0"/>
                <a:ea typeface="Arial" charset="0"/>
                <a:cs typeface="Arial" charset="0"/>
              </a:rPr>
              <a:t>Corrigée</a:t>
            </a:r>
            <a:endParaRPr lang="en-US" sz="1600" b="1" i="1" dirty="0">
              <a:latin typeface="Arial" charset="0"/>
              <a:ea typeface="Arial" charset="0"/>
              <a:cs typeface="Arial" charset="0"/>
            </a:endParaRPr>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8" y="1268760"/>
            <a:ext cx="2117342" cy="3321218"/>
          </a:xfrm>
          <a:prstGeom prst="rect">
            <a:avLst/>
          </a:prstGeom>
        </p:spPr>
      </p:pic>
    </p:spTree>
    <p:extLst>
      <p:ext uri="{BB962C8B-B14F-4D97-AF65-F5344CB8AC3E}">
        <p14:creationId xmlns:p14="http://schemas.microsoft.com/office/powerpoint/2010/main" val="10929246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bwMode="auto">
          <a:xfrm>
            <a:off x="6336142" y="1362135"/>
            <a:ext cx="6168570" cy="50932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		Depth Invariant Index</a:t>
            </a:r>
            <a:endParaRPr lang="en-US"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214" y="2056949"/>
            <a:ext cx="3487921" cy="3460283"/>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Calculs des descripteurs</a:t>
            </a:r>
            <a:endParaRPr lang="fr-FR" sz="3600" dirty="0" smtClean="0">
              <a:solidFill>
                <a:schemeClr val="bg1"/>
              </a:solidFill>
              <a:latin typeface="Latin Modern Roman 12" charset="0"/>
              <a:ea typeface="Latin Modern Roman 12" charset="0"/>
              <a:cs typeface="Latin Modern Roman 12" charset="0"/>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332" y="2428776"/>
            <a:ext cx="1739900" cy="647700"/>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1932" y="3187889"/>
            <a:ext cx="2552700" cy="469900"/>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2782" y="3822642"/>
            <a:ext cx="1651000" cy="647700"/>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32" y="4635195"/>
            <a:ext cx="2476500" cy="469900"/>
          </a:xfrm>
          <a:prstGeom prst="rect">
            <a:avLst/>
          </a:prstGeom>
        </p:spPr>
      </p:pic>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3382" y="5136480"/>
            <a:ext cx="2209800" cy="812800"/>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9487009" y="2060848"/>
                <a:ext cx="1993751" cy="338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fr-CH" b="0" i="1" smtClean="0">
                              <a:latin typeface="Cambria Math" charset="0"/>
                            </a:rPr>
                            <m:t>𝑋</m:t>
                          </m:r>
                        </m:e>
                        <m:sub>
                          <m:r>
                            <a:rPr lang="fr-CH" b="0" i="1" smtClean="0">
                              <a:latin typeface="Cambria Math" charset="0"/>
                            </a:rPr>
                            <m:t>𝑖</m:t>
                          </m:r>
                        </m:sub>
                      </m:sSub>
                      <m:r>
                        <a:rPr lang="fr-CH" b="0" i="1" smtClean="0">
                          <a:latin typeface="Cambria Math" charset="0"/>
                        </a:rPr>
                        <m:t>=</m:t>
                      </m:r>
                      <m:r>
                        <m:rPr>
                          <m:sty m:val="p"/>
                        </m:rPr>
                        <a:rPr lang="fr-CH" b="0" i="0" smtClean="0">
                          <a:latin typeface="Cambria Math" charset="0"/>
                        </a:rPr>
                        <m:t>ln</m:t>
                      </m:r>
                      <m:r>
                        <a:rPr lang="fr-CH" b="0" i="1" smtClean="0">
                          <a:latin typeface="Cambria Math" charset="0"/>
                        </a:rPr>
                        <m:t>⁡(</m:t>
                      </m:r>
                      <m:sSub>
                        <m:sSubPr>
                          <m:ctrlPr>
                            <a:rPr lang="en-US" b="0" i="1" smtClean="0">
                              <a:latin typeface="Cambria Math" charset="0"/>
                            </a:rPr>
                          </m:ctrlPr>
                        </m:sSubPr>
                        <m:e>
                          <m:r>
                            <a:rPr lang="fr-CH" b="0" i="1" smtClean="0">
                              <a:latin typeface="Cambria Math" charset="0"/>
                            </a:rPr>
                            <m:t>𝐿</m:t>
                          </m:r>
                        </m:e>
                        <m:sub>
                          <m:r>
                            <a:rPr lang="fr-CH" b="0" i="1" smtClean="0">
                              <a:latin typeface="Cambria Math" charset="0"/>
                            </a:rPr>
                            <m:t>𝑖</m:t>
                          </m:r>
                        </m:sub>
                      </m:sSub>
                      <m:r>
                        <a:rPr lang="fr-CH" b="0" i="1" smtClean="0">
                          <a:latin typeface="Cambria Math" charset="0"/>
                        </a:rPr>
                        <m:t> −</m:t>
                      </m:r>
                      <m:sSubSup>
                        <m:sSubSupPr>
                          <m:ctrlPr>
                            <a:rPr lang="en-US" b="0" i="1" smtClean="0">
                              <a:latin typeface="Cambria Math" charset="0"/>
                            </a:rPr>
                          </m:ctrlPr>
                        </m:sSubSupPr>
                        <m:e>
                          <m:r>
                            <a:rPr lang="fr-CH" b="0" i="1" smtClean="0">
                              <a:latin typeface="Cambria Math" charset="0"/>
                            </a:rPr>
                            <m:t>𝐿</m:t>
                          </m:r>
                        </m:e>
                        <m:sub>
                          <m:r>
                            <a:rPr lang="fr-CH" b="0" i="1" smtClean="0">
                              <a:latin typeface="Cambria Math" charset="0"/>
                            </a:rPr>
                            <m:t>𝑖</m:t>
                          </m:r>
                        </m:sub>
                        <m:sup>
                          <m:r>
                            <a:rPr lang="fr-CH" b="0" i="1" smtClean="0">
                              <a:latin typeface="Cambria Math" charset="0"/>
                            </a:rPr>
                            <m:t>𝑑𝑒𝑒𝑝</m:t>
                          </m:r>
                        </m:sup>
                      </m:sSubSup>
                      <m:r>
                        <a:rPr lang="fr-CH" b="0" i="1" smtClean="0">
                          <a:latin typeface="Cambria Math" charset="0"/>
                        </a:rPr>
                        <m:t>)</m:t>
                      </m:r>
                    </m:oMath>
                  </m:oMathPara>
                </a14:m>
                <a:endParaRPr lang="en-US" dirty="0"/>
              </a:p>
            </p:txBody>
          </p:sp>
        </mc:Choice>
        <mc:Fallback xmlns="">
          <p:sp>
            <p:nvSpPr>
              <p:cNvPr id="3" name="ZoneTexte 2"/>
              <p:cNvSpPr txBox="1">
                <a:spLocks noRot="1" noChangeAspect="1" noMove="1" noResize="1" noEditPoints="1" noAdjustHandles="1" noChangeArrowheads="1" noChangeShapeType="1" noTextEdit="1"/>
              </p:cNvSpPr>
              <p:nvPr/>
            </p:nvSpPr>
            <p:spPr>
              <a:xfrm>
                <a:off x="9487009" y="2060848"/>
                <a:ext cx="1993751" cy="338169"/>
              </a:xfrm>
              <a:prstGeom prst="rect">
                <a:avLst/>
              </a:prstGeom>
              <a:blipFill rotWithShape="0">
                <a:blip r:embed="rId9"/>
                <a:stretch>
                  <a:fillRect l="-2141" t="-103571" r="-3976" b="-141071"/>
                </a:stretch>
              </a:blipFill>
            </p:spPr>
            <p:txBody>
              <a:bodyPr/>
              <a:lstStyle/>
              <a:p>
                <a:r>
                  <a:rPr lang="en-US">
                    <a:noFill/>
                  </a:rPr>
                  <a:t> </a:t>
                </a:r>
              </a:p>
            </p:txBody>
          </p:sp>
        </mc:Fallback>
      </mc:AlternateContent>
      <p:sp>
        <p:nvSpPr>
          <p:cNvPr id="5" name="Rectangle 3"/>
          <p:cNvSpPr txBox="1">
            <a:spLocks noChangeArrowheads="1"/>
          </p:cNvSpPr>
          <p:nvPr/>
        </p:nvSpPr>
        <p:spPr bwMode="auto">
          <a:xfrm>
            <a:off x="1991544" y="2852937"/>
            <a:ext cx="3859322" cy="30963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eaLnBrk="1" hangingPunct="1">
              <a:lnSpc>
                <a:spcPct val="90000"/>
              </a:lnSpc>
              <a:spcBef>
                <a:spcPts val="100"/>
              </a:spcBef>
              <a:spcAft>
                <a:spcPct val="50000"/>
              </a:spcAft>
              <a:buClr>
                <a:srgbClr val="333399"/>
              </a:buClr>
              <a:buNone/>
              <a:defRPr/>
            </a:pPr>
            <a:r>
              <a:rPr lang="fr-FR" sz="2000" kern="0" dirty="0" smtClean="0">
                <a:solidFill>
                  <a:srgbClr val="000000"/>
                </a:solidFill>
                <a:latin typeface="Arial" charset="0"/>
                <a:ea typeface="Arial" charset="0"/>
                <a:cs typeface="Arial" charset="0"/>
              </a:rPr>
              <a:t>Teinte d’une transformation TSV</a:t>
            </a:r>
          </a:p>
          <a:p>
            <a:pPr marL="0" lvl="0" indent="0" eaLnBrk="1" hangingPunct="1">
              <a:lnSpc>
                <a:spcPct val="90000"/>
              </a:lnSpc>
              <a:spcBef>
                <a:spcPts val="100"/>
              </a:spcBef>
              <a:spcAft>
                <a:spcPct val="50000"/>
              </a:spcAft>
              <a:buClr>
                <a:srgbClr val="333399"/>
              </a:buClr>
              <a:buNone/>
              <a:defRPr/>
            </a:pPr>
            <a:endParaRPr lang="fr-FR" sz="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Espace TSV est communément utilisé en imagerie aérienne</a:t>
            </a:r>
            <a:endParaRPr lang="fr-FR" sz="1600" b="1"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Nous supposons la valeurs de teinte moins dépendante de l’atténuation du signal que les valeur de l’espace RGB</a:t>
            </a:r>
          </a:p>
          <a:p>
            <a:pPr lvl="1" eaLnBrk="1" hangingPunct="1">
              <a:lnSpc>
                <a:spcPct val="90000"/>
              </a:lnSpc>
              <a:spcBef>
                <a:spcPts val="100"/>
              </a:spcBef>
              <a:spcAft>
                <a:spcPct val="50000"/>
              </a:spcAft>
              <a:buClr>
                <a:srgbClr val="333399"/>
              </a:buClr>
              <a:defRPr/>
            </a:pPr>
            <a:endParaRPr lang="fr-FR" sz="16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fr-FR" sz="16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fr-FR" sz="2000" kern="0" dirty="0">
              <a:solidFill>
                <a:srgbClr val="000000"/>
              </a:solidFill>
              <a:latin typeface="Arial" charset="0"/>
              <a:ea typeface="Arial" charset="0"/>
              <a:cs typeface="Arial" charset="0"/>
            </a:endParaRPr>
          </a:p>
        </p:txBody>
      </p:sp>
      <p:pic>
        <p:nvPicPr>
          <p:cNvPr id="15" name="Imag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28" y="1268760"/>
            <a:ext cx="2117342" cy="3321217"/>
          </a:xfrm>
          <a:prstGeom prst="rect">
            <a:avLst/>
          </a:prstGeom>
        </p:spPr>
      </p:pic>
    </p:spTree>
    <p:extLst>
      <p:ext uri="{BB962C8B-B14F-4D97-AF65-F5344CB8AC3E}">
        <p14:creationId xmlns:p14="http://schemas.microsoft.com/office/powerpoint/2010/main" val="8391197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871" y="1217763"/>
            <a:ext cx="7610338" cy="564023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Calculs des descripteurs</a:t>
            </a:r>
            <a:endParaRPr lang="fr-FR" sz="3600" dirty="0" smtClean="0">
              <a:solidFill>
                <a:schemeClr val="bg1"/>
              </a:solidFill>
              <a:latin typeface="Latin Modern Roman 12" charset="0"/>
              <a:ea typeface="Latin Modern Roman 12" charset="0"/>
              <a:cs typeface="Latin Modern Roman 12" charset="0"/>
            </a:endParaRPr>
          </a:p>
        </p:txBody>
      </p:sp>
      <p:sp>
        <p:nvSpPr>
          <p:cNvPr id="4" name="ZoneTexte 3"/>
          <p:cNvSpPr txBox="1"/>
          <p:nvPr/>
        </p:nvSpPr>
        <p:spPr>
          <a:xfrm>
            <a:off x="2135560" y="3140968"/>
            <a:ext cx="1323724" cy="646331"/>
          </a:xfrm>
          <a:prstGeom prst="rect">
            <a:avLst/>
          </a:prstGeom>
          <a:noFill/>
        </p:spPr>
        <p:txBody>
          <a:bodyPr wrap="square" rtlCol="0">
            <a:spAutoFit/>
          </a:bodyPr>
          <a:lstStyle/>
          <a:p>
            <a:r>
              <a:rPr lang="fr-FR" b="1" i="1" dirty="0" smtClean="0">
                <a:latin typeface="Arial" charset="0"/>
                <a:ea typeface="Arial" charset="0"/>
                <a:cs typeface="Arial" charset="0"/>
              </a:rPr>
              <a:t>Image couleurs</a:t>
            </a:r>
            <a:endParaRPr lang="fr-FR" b="1" i="1" dirty="0">
              <a:latin typeface="Arial" charset="0"/>
              <a:ea typeface="Arial" charset="0"/>
              <a:cs typeface="Arial" charset="0"/>
            </a:endParaRPr>
          </a:p>
        </p:txBody>
      </p:sp>
      <p:sp>
        <p:nvSpPr>
          <p:cNvPr id="7" name="ZoneTexte 6"/>
          <p:cNvSpPr txBox="1"/>
          <p:nvPr/>
        </p:nvSpPr>
        <p:spPr>
          <a:xfrm>
            <a:off x="2196311" y="5498894"/>
            <a:ext cx="947359" cy="369332"/>
          </a:xfrm>
          <a:prstGeom prst="rect">
            <a:avLst/>
          </a:prstGeom>
          <a:noFill/>
        </p:spPr>
        <p:txBody>
          <a:bodyPr wrap="square" rtlCol="0">
            <a:spAutoFit/>
          </a:bodyPr>
          <a:lstStyle/>
          <a:p>
            <a:r>
              <a:rPr lang="fr-FR" b="1" i="1" dirty="0" smtClean="0">
                <a:latin typeface="Arial" charset="0"/>
                <a:ea typeface="Arial" charset="0"/>
                <a:cs typeface="Arial" charset="0"/>
              </a:rPr>
              <a:t>Teinte</a:t>
            </a:r>
            <a:endParaRPr lang="fr-FR" b="1" i="1" dirty="0">
              <a:latin typeface="Arial" charset="0"/>
              <a:ea typeface="Arial" charset="0"/>
              <a:cs typeface="Arial" charset="0"/>
            </a:endParaRPr>
          </a:p>
        </p:txBody>
      </p:sp>
      <p:sp>
        <p:nvSpPr>
          <p:cNvPr id="8" name="ZoneTexte 7"/>
          <p:cNvSpPr txBox="1"/>
          <p:nvPr/>
        </p:nvSpPr>
        <p:spPr>
          <a:xfrm>
            <a:off x="10290093" y="3140968"/>
            <a:ext cx="1901907" cy="923330"/>
          </a:xfrm>
          <a:prstGeom prst="rect">
            <a:avLst/>
          </a:prstGeom>
          <a:noFill/>
        </p:spPr>
        <p:txBody>
          <a:bodyPr wrap="square" rtlCol="0">
            <a:spAutoFit/>
          </a:bodyPr>
          <a:lstStyle/>
          <a:p>
            <a:r>
              <a:rPr lang="fr-FR" b="1" i="1" dirty="0" smtClean="0">
                <a:latin typeface="Arial" charset="0"/>
                <a:ea typeface="Arial" charset="0"/>
                <a:cs typeface="Arial" charset="0"/>
              </a:rPr>
              <a:t>DII depuis les bandes</a:t>
            </a:r>
            <a:r>
              <a:rPr lang="fr-FR" b="1" i="1" dirty="0">
                <a:latin typeface="Arial" charset="0"/>
                <a:ea typeface="Arial" charset="0"/>
                <a:cs typeface="Arial" charset="0"/>
              </a:rPr>
              <a:t> </a:t>
            </a:r>
            <a:r>
              <a:rPr lang="fr-FR" b="1" i="1" dirty="0" smtClean="0">
                <a:latin typeface="Arial" charset="0"/>
                <a:ea typeface="Arial" charset="0"/>
                <a:cs typeface="Arial" charset="0"/>
              </a:rPr>
              <a:t>verte et  bleue</a:t>
            </a:r>
            <a:endParaRPr lang="fr-FR" b="1" i="1" dirty="0">
              <a:latin typeface="Arial" charset="0"/>
              <a:ea typeface="Arial" charset="0"/>
              <a:cs typeface="Arial" charset="0"/>
            </a:endParaRPr>
          </a:p>
        </p:txBody>
      </p:sp>
      <p:sp>
        <p:nvSpPr>
          <p:cNvPr id="9" name="ZoneTexte 8"/>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Tree>
    <p:extLst>
      <p:ext uri="{BB962C8B-B14F-4D97-AF65-F5344CB8AC3E}">
        <p14:creationId xmlns:p14="http://schemas.microsoft.com/office/powerpoint/2010/main" val="1356623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79776"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54555" y="5229200"/>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64152" y="5233081"/>
            <a:ext cx="504056"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484198"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871" y="1217763"/>
            <a:ext cx="7610338" cy="564023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Calculs des descripteurs</a:t>
            </a:r>
            <a:endParaRPr lang="fr-FR" sz="3600" dirty="0" smtClean="0">
              <a:solidFill>
                <a:schemeClr val="bg1"/>
              </a:solidFill>
              <a:latin typeface="Latin Modern Roman 12" charset="0"/>
              <a:ea typeface="Latin Modern Roman 12" charset="0"/>
              <a:cs typeface="Latin Modern Roman 12" charset="0"/>
            </a:endParaRP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
        <p:nvSpPr>
          <p:cNvPr id="16" name="Rectangle 15"/>
          <p:cNvSpPr/>
          <p:nvPr/>
        </p:nvSpPr>
        <p:spPr>
          <a:xfrm>
            <a:off x="4393029"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367808" y="5229200"/>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777405" y="5233081"/>
            <a:ext cx="504056"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797451"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p:cNvSpPr txBox="1"/>
          <p:nvPr/>
        </p:nvSpPr>
        <p:spPr>
          <a:xfrm>
            <a:off x="2135560" y="3140968"/>
            <a:ext cx="1323724" cy="646331"/>
          </a:xfrm>
          <a:prstGeom prst="rect">
            <a:avLst/>
          </a:prstGeom>
          <a:noFill/>
        </p:spPr>
        <p:txBody>
          <a:bodyPr wrap="square" rtlCol="0">
            <a:spAutoFit/>
          </a:bodyPr>
          <a:lstStyle/>
          <a:p>
            <a:r>
              <a:rPr lang="fr-FR" b="1" i="1" dirty="0" smtClean="0">
                <a:latin typeface="Arial" charset="0"/>
                <a:ea typeface="Arial" charset="0"/>
                <a:cs typeface="Arial" charset="0"/>
              </a:rPr>
              <a:t>Image couleurs</a:t>
            </a:r>
            <a:endParaRPr lang="fr-FR" b="1" i="1" dirty="0">
              <a:latin typeface="Arial" charset="0"/>
              <a:ea typeface="Arial" charset="0"/>
              <a:cs typeface="Arial" charset="0"/>
            </a:endParaRPr>
          </a:p>
        </p:txBody>
      </p:sp>
      <p:sp>
        <p:nvSpPr>
          <p:cNvPr id="21" name="ZoneTexte 20"/>
          <p:cNvSpPr txBox="1"/>
          <p:nvPr/>
        </p:nvSpPr>
        <p:spPr>
          <a:xfrm>
            <a:off x="2196311" y="5498894"/>
            <a:ext cx="947359" cy="369332"/>
          </a:xfrm>
          <a:prstGeom prst="rect">
            <a:avLst/>
          </a:prstGeom>
          <a:noFill/>
        </p:spPr>
        <p:txBody>
          <a:bodyPr wrap="square" rtlCol="0">
            <a:spAutoFit/>
          </a:bodyPr>
          <a:lstStyle/>
          <a:p>
            <a:r>
              <a:rPr lang="fr-FR" b="1" i="1" dirty="0" smtClean="0">
                <a:latin typeface="Arial" charset="0"/>
                <a:ea typeface="Arial" charset="0"/>
                <a:cs typeface="Arial" charset="0"/>
              </a:rPr>
              <a:t>Teinte</a:t>
            </a:r>
            <a:endParaRPr lang="fr-FR" b="1" i="1" dirty="0">
              <a:latin typeface="Arial" charset="0"/>
              <a:ea typeface="Arial" charset="0"/>
              <a:cs typeface="Arial" charset="0"/>
            </a:endParaRPr>
          </a:p>
        </p:txBody>
      </p:sp>
      <p:sp>
        <p:nvSpPr>
          <p:cNvPr id="24" name="ZoneTexte 23"/>
          <p:cNvSpPr txBox="1"/>
          <p:nvPr/>
        </p:nvSpPr>
        <p:spPr>
          <a:xfrm>
            <a:off x="10290093" y="3140968"/>
            <a:ext cx="1901907" cy="923330"/>
          </a:xfrm>
          <a:prstGeom prst="rect">
            <a:avLst/>
          </a:prstGeom>
          <a:noFill/>
        </p:spPr>
        <p:txBody>
          <a:bodyPr wrap="square" rtlCol="0">
            <a:spAutoFit/>
          </a:bodyPr>
          <a:lstStyle/>
          <a:p>
            <a:r>
              <a:rPr lang="fr-FR" b="1" i="1" dirty="0" smtClean="0">
                <a:latin typeface="Arial" charset="0"/>
                <a:ea typeface="Arial" charset="0"/>
                <a:cs typeface="Arial" charset="0"/>
              </a:rPr>
              <a:t>DII depuis les bandes</a:t>
            </a:r>
            <a:r>
              <a:rPr lang="fr-FR" b="1" i="1" dirty="0">
                <a:latin typeface="Arial" charset="0"/>
                <a:ea typeface="Arial" charset="0"/>
                <a:cs typeface="Arial" charset="0"/>
              </a:rPr>
              <a:t> </a:t>
            </a:r>
            <a:r>
              <a:rPr lang="fr-FR" b="1" i="1" dirty="0" smtClean="0">
                <a:latin typeface="Arial" charset="0"/>
                <a:ea typeface="Arial" charset="0"/>
                <a:cs typeface="Arial" charset="0"/>
              </a:rPr>
              <a:t>verte et  bleue</a:t>
            </a:r>
            <a:endParaRPr lang="fr-FR" b="1" i="1" dirty="0">
              <a:latin typeface="Arial" charset="0"/>
              <a:ea typeface="Arial" charset="0"/>
              <a:cs typeface="Arial" charset="0"/>
            </a:endParaRPr>
          </a:p>
        </p:txBody>
      </p:sp>
      <p:sp>
        <p:nvSpPr>
          <p:cNvPr id="25" name="ZoneTexte 24"/>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spTree>
    <p:extLst>
      <p:ext uri="{BB962C8B-B14F-4D97-AF65-F5344CB8AC3E}">
        <p14:creationId xmlns:p14="http://schemas.microsoft.com/office/powerpoint/2010/main" val="1852898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Calculs des descripteurs</a:t>
            </a:r>
            <a:endParaRPr lang="fr-FR" sz="3600" dirty="0" smtClean="0">
              <a:solidFill>
                <a:schemeClr val="bg1"/>
              </a:solidFill>
              <a:latin typeface="Latin Modern Roman 12" charset="0"/>
              <a:ea typeface="Latin Modern Roman 12" charset="0"/>
              <a:cs typeface="Latin Modern Roman 12" charset="0"/>
            </a:endParaRPr>
          </a:p>
        </p:txBody>
      </p:sp>
      <p:grpSp>
        <p:nvGrpSpPr>
          <p:cNvPr id="9" name="Grouper 8"/>
          <p:cNvGrpSpPr/>
          <p:nvPr/>
        </p:nvGrpSpPr>
        <p:grpSpPr>
          <a:xfrm>
            <a:off x="3225508" y="1262743"/>
            <a:ext cx="6758924" cy="5595257"/>
            <a:chOff x="3261066" y="940559"/>
            <a:chExt cx="5682020" cy="5020467"/>
          </a:xfrm>
        </p:grpSpPr>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84014"/>
              <a:ext cx="2847086" cy="2459534"/>
            </a:xfrm>
            <a:prstGeom prst="rect">
              <a:avLst/>
            </a:prstGeom>
          </p:spPr>
        </p:pic>
        <p:pic>
          <p:nvPicPr>
            <p:cNvPr id="5" name="Image 4"/>
            <p:cNvPicPr>
              <a:picLocks noChangeAspect="1"/>
            </p:cNvPicPr>
            <p:nvPr/>
          </p:nvPicPr>
          <p:blipFill>
            <a:blip r:embed="rId5">
              <a:extLst>
                <a:ext uri="{BEBA8EAE-BF5A-486C-A8C5-ECC9F3942E4B}">
                  <a14:imgProps xmlns:a14="http://schemas.microsoft.com/office/drawing/2010/main">
                    <a14:imgLayer r:embed="rId6">
                      <a14:imgEffect>
                        <a14:sharpenSoften amount="97000"/>
                      </a14:imgEffect>
                    </a14:imgLayer>
                  </a14:imgProps>
                </a:ext>
                <a:ext uri="{28A0092B-C50C-407E-A947-70E740481C1C}">
                  <a14:useLocalDpi xmlns:a14="http://schemas.microsoft.com/office/drawing/2010/main" val="0"/>
                </a:ext>
              </a:extLst>
            </a:blip>
            <a:stretch>
              <a:fillRect/>
            </a:stretch>
          </p:blipFill>
          <p:spPr>
            <a:xfrm>
              <a:off x="3261066" y="3484014"/>
              <a:ext cx="2833783" cy="2477012"/>
            </a:xfrm>
            <a:prstGeom prst="rect">
              <a:avLst/>
            </a:prstGeom>
          </p:spPr>
        </p:pic>
        <p:pic>
          <p:nvPicPr>
            <p:cNvPr id="6" name="Image 5"/>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5988866" y="940559"/>
              <a:ext cx="2954220" cy="2552085"/>
            </a:xfrm>
            <a:prstGeom prst="rect">
              <a:avLst/>
            </a:prstGeom>
          </p:spPr>
        </p:pic>
        <p:pic>
          <p:nvPicPr>
            <p:cNvPr id="7" name="Image 6"/>
            <p:cNvPicPr>
              <a:picLocks noChangeAspect="1"/>
            </p:cNvPicPr>
            <p:nvPr/>
          </p:nvPicPr>
          <p:blipFill>
            <a:blip r:embed="rId9">
              <a:extLst>
                <a:ext uri="{BEBA8EAE-BF5A-486C-A8C5-ECC9F3942E4B}">
                  <a14:imgProps xmlns:a14="http://schemas.microsoft.com/office/drawing/2010/main">
                    <a14:imgLayer r:embed="rId10">
                      <a14:imgEffect>
                        <a14:sharpenSoften amount="76000"/>
                      </a14:imgEffect>
                    </a14:imgLayer>
                  </a14:imgProps>
                </a:ext>
                <a:ext uri="{28A0092B-C50C-407E-A947-70E740481C1C}">
                  <a14:useLocalDpi xmlns:a14="http://schemas.microsoft.com/office/drawing/2010/main" val="0"/>
                </a:ext>
              </a:extLst>
            </a:blip>
            <a:stretch>
              <a:fillRect/>
            </a:stretch>
          </p:blipFill>
          <p:spPr>
            <a:xfrm>
              <a:off x="3261066" y="940559"/>
              <a:ext cx="2833783" cy="2552193"/>
            </a:xfrm>
            <a:prstGeom prst="rect">
              <a:avLst/>
            </a:prstGeom>
          </p:spPr>
        </p:pic>
      </p:grpSp>
      <p:sp>
        <p:nvSpPr>
          <p:cNvPr id="13" name="ZoneTexte 12"/>
          <p:cNvSpPr txBox="1"/>
          <p:nvPr/>
        </p:nvSpPr>
        <p:spPr>
          <a:xfrm>
            <a:off x="2135560" y="3140968"/>
            <a:ext cx="1323724" cy="646331"/>
          </a:xfrm>
          <a:prstGeom prst="rect">
            <a:avLst/>
          </a:prstGeom>
          <a:noFill/>
        </p:spPr>
        <p:txBody>
          <a:bodyPr wrap="square" rtlCol="0">
            <a:spAutoFit/>
          </a:bodyPr>
          <a:lstStyle/>
          <a:p>
            <a:r>
              <a:rPr lang="fr-FR" b="1" i="1" dirty="0" smtClean="0">
                <a:latin typeface="Arial" charset="0"/>
                <a:ea typeface="Arial" charset="0"/>
                <a:cs typeface="Arial" charset="0"/>
              </a:rPr>
              <a:t>Image couleurs</a:t>
            </a:r>
            <a:endParaRPr lang="fr-FR" b="1" i="1" dirty="0">
              <a:latin typeface="Arial" charset="0"/>
              <a:ea typeface="Arial" charset="0"/>
              <a:cs typeface="Arial" charset="0"/>
            </a:endParaRPr>
          </a:p>
        </p:txBody>
      </p:sp>
      <p:sp>
        <p:nvSpPr>
          <p:cNvPr id="15" name="ZoneTexte 14"/>
          <p:cNvSpPr txBox="1"/>
          <p:nvPr/>
        </p:nvSpPr>
        <p:spPr>
          <a:xfrm>
            <a:off x="2196311" y="5498894"/>
            <a:ext cx="947359" cy="369332"/>
          </a:xfrm>
          <a:prstGeom prst="rect">
            <a:avLst/>
          </a:prstGeom>
          <a:noFill/>
        </p:spPr>
        <p:txBody>
          <a:bodyPr wrap="square" rtlCol="0">
            <a:spAutoFit/>
          </a:bodyPr>
          <a:lstStyle/>
          <a:p>
            <a:r>
              <a:rPr lang="fr-FR" b="1" i="1" dirty="0" smtClean="0">
                <a:latin typeface="Arial" charset="0"/>
                <a:ea typeface="Arial" charset="0"/>
                <a:cs typeface="Arial" charset="0"/>
              </a:rPr>
              <a:t>Teinte</a:t>
            </a:r>
            <a:endParaRPr lang="fr-FR" b="1" i="1" dirty="0">
              <a:latin typeface="Arial" charset="0"/>
              <a:ea typeface="Arial" charset="0"/>
              <a:cs typeface="Arial" charset="0"/>
            </a:endParaRPr>
          </a:p>
        </p:txBody>
      </p:sp>
      <p:sp>
        <p:nvSpPr>
          <p:cNvPr id="16" name="ZoneTexte 15"/>
          <p:cNvSpPr txBox="1"/>
          <p:nvPr/>
        </p:nvSpPr>
        <p:spPr>
          <a:xfrm>
            <a:off x="10290093" y="3140968"/>
            <a:ext cx="1901907" cy="923330"/>
          </a:xfrm>
          <a:prstGeom prst="rect">
            <a:avLst/>
          </a:prstGeom>
          <a:noFill/>
        </p:spPr>
        <p:txBody>
          <a:bodyPr wrap="square" rtlCol="0">
            <a:spAutoFit/>
          </a:bodyPr>
          <a:lstStyle/>
          <a:p>
            <a:r>
              <a:rPr lang="fr-FR" b="1" i="1" dirty="0" smtClean="0">
                <a:latin typeface="Arial" charset="0"/>
                <a:ea typeface="Arial" charset="0"/>
                <a:cs typeface="Arial" charset="0"/>
              </a:rPr>
              <a:t>DII depuis les bandes</a:t>
            </a:r>
            <a:r>
              <a:rPr lang="fr-FR" b="1" i="1" dirty="0">
                <a:latin typeface="Arial" charset="0"/>
                <a:ea typeface="Arial" charset="0"/>
                <a:cs typeface="Arial" charset="0"/>
              </a:rPr>
              <a:t> </a:t>
            </a:r>
            <a:r>
              <a:rPr lang="fr-FR" b="1" i="1" dirty="0" smtClean="0">
                <a:latin typeface="Arial" charset="0"/>
                <a:ea typeface="Arial" charset="0"/>
                <a:cs typeface="Arial" charset="0"/>
              </a:rPr>
              <a:t>verte et  bleue</a:t>
            </a:r>
            <a:endParaRPr lang="fr-FR" b="1" i="1" dirty="0">
              <a:latin typeface="Arial" charset="0"/>
              <a:ea typeface="Arial" charset="0"/>
              <a:cs typeface="Arial" charset="0"/>
            </a:endParaRPr>
          </a:p>
        </p:txBody>
      </p:sp>
      <p:sp>
        <p:nvSpPr>
          <p:cNvPr id="21" name="ZoneTexte 20"/>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spTree>
    <p:extLst>
      <p:ext uri="{BB962C8B-B14F-4D97-AF65-F5344CB8AC3E}">
        <p14:creationId xmlns:p14="http://schemas.microsoft.com/office/powerpoint/2010/main" val="17805308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Calculs des descripteurs</a:t>
            </a:r>
            <a:endParaRPr lang="fr-FR" sz="3600" dirty="0" smtClean="0">
              <a:solidFill>
                <a:schemeClr val="bg1"/>
              </a:solidFill>
              <a:latin typeface="Latin Modern Roman 12" charset="0"/>
              <a:ea typeface="Latin Modern Roman 12" charset="0"/>
              <a:cs typeface="Latin Modern Roman 12" charset="0"/>
            </a:endParaRPr>
          </a:p>
        </p:txBody>
      </p:sp>
      <p:grpSp>
        <p:nvGrpSpPr>
          <p:cNvPr id="9" name="Grouper 8"/>
          <p:cNvGrpSpPr/>
          <p:nvPr/>
        </p:nvGrpSpPr>
        <p:grpSpPr>
          <a:xfrm>
            <a:off x="3225508" y="1262743"/>
            <a:ext cx="6758925" cy="5595256"/>
            <a:chOff x="3261066" y="940559"/>
            <a:chExt cx="5682021" cy="5020466"/>
          </a:xfrm>
        </p:grpSpPr>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84014"/>
              <a:ext cx="2847086" cy="2459534"/>
            </a:xfrm>
            <a:prstGeom prst="rect">
              <a:avLst/>
            </a:prstGeom>
          </p:spPr>
        </p:pic>
        <p:pic>
          <p:nvPicPr>
            <p:cNvPr id="5" name="Image 4"/>
            <p:cNvPicPr>
              <a:picLocks noChangeAspect="1"/>
            </p:cNvPicPr>
            <p:nvPr/>
          </p:nvPicPr>
          <p:blipFill>
            <a:blip r:embed="rId5">
              <a:extLst>
                <a:ext uri="{BEBA8EAE-BF5A-486C-A8C5-ECC9F3942E4B}">
                  <a14:imgProps xmlns:a14="http://schemas.microsoft.com/office/drawing/2010/main">
                    <a14:imgLayer r:embed="rId6">
                      <a14:imgEffect>
                        <a14:sharpenSoften amount="97000"/>
                      </a14:imgEffect>
                    </a14:imgLayer>
                  </a14:imgProps>
                </a:ext>
                <a:ext uri="{28A0092B-C50C-407E-A947-70E740481C1C}">
                  <a14:useLocalDpi xmlns:a14="http://schemas.microsoft.com/office/drawing/2010/main" val="0"/>
                </a:ext>
              </a:extLst>
            </a:blip>
            <a:stretch>
              <a:fillRect/>
            </a:stretch>
          </p:blipFill>
          <p:spPr>
            <a:xfrm>
              <a:off x="3261066" y="3484014"/>
              <a:ext cx="2833783" cy="2477011"/>
            </a:xfrm>
            <a:prstGeom prst="rect">
              <a:avLst/>
            </a:prstGeom>
          </p:spPr>
        </p:pic>
        <p:pic>
          <p:nvPicPr>
            <p:cNvPr id="6" name="Image 5"/>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5988866" y="940559"/>
              <a:ext cx="2954221" cy="2552085"/>
            </a:xfrm>
            <a:prstGeom prst="rect">
              <a:avLst/>
            </a:prstGeom>
          </p:spPr>
        </p:pic>
        <p:pic>
          <p:nvPicPr>
            <p:cNvPr id="7" name="Image 6"/>
            <p:cNvPicPr>
              <a:picLocks noChangeAspect="1"/>
            </p:cNvPicPr>
            <p:nvPr/>
          </p:nvPicPr>
          <p:blipFill>
            <a:blip r:embed="rId9">
              <a:extLst>
                <a:ext uri="{BEBA8EAE-BF5A-486C-A8C5-ECC9F3942E4B}">
                  <a14:imgProps xmlns:a14="http://schemas.microsoft.com/office/drawing/2010/main">
                    <a14:imgLayer r:embed="rId10">
                      <a14:imgEffect>
                        <a14:sharpenSoften amount="76000"/>
                      </a14:imgEffect>
                    </a14:imgLayer>
                  </a14:imgProps>
                </a:ext>
                <a:ext uri="{28A0092B-C50C-407E-A947-70E740481C1C}">
                  <a14:useLocalDpi xmlns:a14="http://schemas.microsoft.com/office/drawing/2010/main" val="0"/>
                </a:ext>
              </a:extLst>
            </a:blip>
            <a:stretch>
              <a:fillRect/>
            </a:stretch>
          </p:blipFill>
          <p:spPr>
            <a:xfrm>
              <a:off x="3261066" y="940559"/>
              <a:ext cx="2833783" cy="2552193"/>
            </a:xfrm>
            <a:prstGeom prst="rect">
              <a:avLst/>
            </a:prstGeom>
          </p:spPr>
        </p:pic>
      </p:grpSp>
      <p:sp>
        <p:nvSpPr>
          <p:cNvPr id="3" name="ZoneTexte 2"/>
          <p:cNvSpPr txBox="1"/>
          <p:nvPr/>
        </p:nvSpPr>
        <p:spPr>
          <a:xfrm>
            <a:off x="119745" y="5683560"/>
            <a:ext cx="2888779" cy="646331"/>
          </a:xfrm>
          <a:prstGeom prst="rect">
            <a:avLst/>
          </a:prstGeom>
          <a:noFill/>
        </p:spPr>
        <p:txBody>
          <a:bodyPr wrap="square" rtlCol="0">
            <a:spAutoFit/>
          </a:bodyPr>
          <a:lstStyle/>
          <a:p>
            <a:r>
              <a:rPr lang="fr-FR" dirty="0" smtClean="0"/>
              <a:t>Motifs connus sous le nom de “Trous bleus” </a:t>
            </a:r>
            <a:endParaRPr lang="fr-FR" dirty="0"/>
          </a:p>
        </p:txBody>
      </p:sp>
      <p:sp>
        <p:nvSpPr>
          <p:cNvPr id="15" name="ZoneTexte 14"/>
          <p:cNvSpPr txBox="1"/>
          <p:nvPr/>
        </p:nvSpPr>
        <p:spPr>
          <a:xfrm>
            <a:off x="2135560" y="3140968"/>
            <a:ext cx="1323724" cy="646331"/>
          </a:xfrm>
          <a:prstGeom prst="rect">
            <a:avLst/>
          </a:prstGeom>
          <a:noFill/>
        </p:spPr>
        <p:txBody>
          <a:bodyPr wrap="square" rtlCol="0">
            <a:spAutoFit/>
          </a:bodyPr>
          <a:lstStyle/>
          <a:p>
            <a:r>
              <a:rPr lang="fr-FR" b="1" i="1" dirty="0" smtClean="0">
                <a:latin typeface="Arial" charset="0"/>
                <a:ea typeface="Arial" charset="0"/>
                <a:cs typeface="Arial" charset="0"/>
              </a:rPr>
              <a:t>Image couleurs</a:t>
            </a:r>
            <a:endParaRPr lang="fr-FR" b="1" i="1" dirty="0">
              <a:latin typeface="Arial" charset="0"/>
              <a:ea typeface="Arial" charset="0"/>
              <a:cs typeface="Arial" charset="0"/>
            </a:endParaRPr>
          </a:p>
        </p:txBody>
      </p:sp>
      <p:sp>
        <p:nvSpPr>
          <p:cNvPr id="16" name="ZoneTexte 15"/>
          <p:cNvSpPr txBox="1"/>
          <p:nvPr/>
        </p:nvSpPr>
        <p:spPr>
          <a:xfrm>
            <a:off x="2196311" y="5498894"/>
            <a:ext cx="947359" cy="369332"/>
          </a:xfrm>
          <a:prstGeom prst="rect">
            <a:avLst/>
          </a:prstGeom>
          <a:noFill/>
        </p:spPr>
        <p:txBody>
          <a:bodyPr wrap="square" rtlCol="0">
            <a:spAutoFit/>
          </a:bodyPr>
          <a:lstStyle/>
          <a:p>
            <a:r>
              <a:rPr lang="fr-FR" b="1" i="1" dirty="0" smtClean="0">
                <a:latin typeface="Arial" charset="0"/>
                <a:ea typeface="Arial" charset="0"/>
                <a:cs typeface="Arial" charset="0"/>
              </a:rPr>
              <a:t>Teinte</a:t>
            </a:r>
            <a:endParaRPr lang="fr-FR" b="1" i="1" dirty="0">
              <a:latin typeface="Arial" charset="0"/>
              <a:ea typeface="Arial" charset="0"/>
              <a:cs typeface="Arial" charset="0"/>
            </a:endParaRPr>
          </a:p>
        </p:txBody>
      </p:sp>
      <p:sp>
        <p:nvSpPr>
          <p:cNvPr id="21" name="ZoneTexte 20"/>
          <p:cNvSpPr txBox="1"/>
          <p:nvPr/>
        </p:nvSpPr>
        <p:spPr>
          <a:xfrm>
            <a:off x="10290093" y="3140968"/>
            <a:ext cx="1901907" cy="923330"/>
          </a:xfrm>
          <a:prstGeom prst="rect">
            <a:avLst/>
          </a:prstGeom>
          <a:noFill/>
        </p:spPr>
        <p:txBody>
          <a:bodyPr wrap="square" rtlCol="0">
            <a:spAutoFit/>
          </a:bodyPr>
          <a:lstStyle/>
          <a:p>
            <a:r>
              <a:rPr lang="fr-FR" b="1" i="1" dirty="0" smtClean="0">
                <a:latin typeface="Arial" charset="0"/>
                <a:ea typeface="Arial" charset="0"/>
                <a:cs typeface="Arial" charset="0"/>
              </a:rPr>
              <a:t>DII depuis les bandes</a:t>
            </a:r>
            <a:r>
              <a:rPr lang="fr-FR" b="1" i="1" dirty="0">
                <a:latin typeface="Arial" charset="0"/>
                <a:ea typeface="Arial" charset="0"/>
                <a:cs typeface="Arial" charset="0"/>
              </a:rPr>
              <a:t> </a:t>
            </a:r>
            <a:r>
              <a:rPr lang="fr-FR" b="1" i="1" dirty="0" smtClean="0">
                <a:latin typeface="Arial" charset="0"/>
                <a:ea typeface="Arial" charset="0"/>
                <a:cs typeface="Arial" charset="0"/>
              </a:rPr>
              <a:t>verte et  bleue</a:t>
            </a:r>
            <a:endParaRPr lang="fr-FR" b="1" i="1" dirty="0">
              <a:latin typeface="Arial" charset="0"/>
              <a:ea typeface="Arial" charset="0"/>
              <a:cs typeface="Arial" charset="0"/>
            </a:endParaRPr>
          </a:p>
        </p:txBody>
      </p:sp>
      <p:sp>
        <p:nvSpPr>
          <p:cNvPr id="22" name="ZoneTexte 21"/>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spTree>
    <p:extLst>
      <p:ext uri="{BB962C8B-B14F-4D97-AF65-F5344CB8AC3E}">
        <p14:creationId xmlns:p14="http://schemas.microsoft.com/office/powerpoint/2010/main" val="15384673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Choix du nombre de clusters</a:t>
            </a:r>
            <a:endParaRPr lang="fr-FR" sz="3600" dirty="0" smtClean="0">
              <a:solidFill>
                <a:schemeClr val="bg1"/>
              </a:solidFill>
              <a:latin typeface="Latin Modern Roman 12" charset="0"/>
              <a:ea typeface="Latin Modern Roman 12" charset="0"/>
              <a:cs typeface="Latin Modern Roman 12" charset="0"/>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241" y="1528376"/>
            <a:ext cx="5279518" cy="5279518"/>
          </a:xfrm>
          <a:prstGeom prst="rect">
            <a:avLst/>
          </a:prstGeom>
        </p:spPr>
      </p:pic>
      <p:sp>
        <p:nvSpPr>
          <p:cNvPr id="9" name="ZoneTexte 8"/>
          <p:cNvSpPr txBox="1"/>
          <p:nvPr/>
        </p:nvSpPr>
        <p:spPr>
          <a:xfrm>
            <a:off x="4464353" y="1241201"/>
            <a:ext cx="3888432" cy="369332"/>
          </a:xfrm>
          <a:prstGeom prst="rect">
            <a:avLst/>
          </a:prstGeom>
          <a:noFill/>
        </p:spPr>
        <p:txBody>
          <a:bodyPr wrap="square" rtlCol="0">
            <a:spAutoFit/>
          </a:bodyPr>
          <a:lstStyle/>
          <a:p>
            <a:r>
              <a:rPr lang="fr-FR" b="1" i="1" dirty="0">
                <a:latin typeface="Arial" charset="0"/>
                <a:ea typeface="Arial" charset="0"/>
                <a:cs typeface="Arial" charset="0"/>
              </a:rPr>
              <a:t>Perte d’inertie intra-cluster</a:t>
            </a:r>
            <a:endParaRPr lang="fr-FR" b="1" i="1" dirty="0">
              <a:latin typeface="Arial" charset="0"/>
              <a:ea typeface="Arial" charset="0"/>
              <a:cs typeface="Arial" charset="0"/>
            </a:endParaRPr>
          </a:p>
        </p:txBody>
      </p:sp>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Tree>
    <p:extLst>
      <p:ext uri="{BB962C8B-B14F-4D97-AF65-F5344CB8AC3E}">
        <p14:creationId xmlns:p14="http://schemas.microsoft.com/office/powerpoint/2010/main" val="13115205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Choix du nombre de clusters</a:t>
            </a:r>
            <a:endParaRPr lang="fr-FR" sz="3600" dirty="0" smtClean="0">
              <a:solidFill>
                <a:schemeClr val="bg1"/>
              </a:solidFill>
              <a:latin typeface="Latin Modern Roman 12" charset="0"/>
              <a:ea typeface="Latin Modern Roman 12" charset="0"/>
              <a:cs typeface="Latin Modern Roman 12" charset="0"/>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241" y="1528376"/>
            <a:ext cx="5279518" cy="5279518"/>
          </a:xfrm>
          <a:prstGeom prst="rect">
            <a:avLst/>
          </a:prstGeom>
        </p:spPr>
      </p:pic>
      <p:sp>
        <p:nvSpPr>
          <p:cNvPr id="9" name="ZoneTexte 8"/>
          <p:cNvSpPr txBox="1"/>
          <p:nvPr/>
        </p:nvSpPr>
        <p:spPr>
          <a:xfrm>
            <a:off x="4464353" y="1241201"/>
            <a:ext cx="3888432" cy="369332"/>
          </a:xfrm>
          <a:prstGeom prst="rect">
            <a:avLst/>
          </a:prstGeom>
          <a:noFill/>
        </p:spPr>
        <p:txBody>
          <a:bodyPr wrap="square" rtlCol="0">
            <a:spAutoFit/>
          </a:bodyPr>
          <a:lstStyle/>
          <a:p>
            <a:r>
              <a:rPr lang="fr-FR" b="1" i="1" dirty="0" smtClean="0">
                <a:latin typeface="Arial" charset="0"/>
                <a:ea typeface="Arial" charset="0"/>
                <a:cs typeface="Arial" charset="0"/>
              </a:rPr>
              <a:t>Perte d’inertie intra-cluster</a:t>
            </a:r>
            <a:endParaRPr lang="fr-FR" b="1" i="1" dirty="0">
              <a:latin typeface="Arial" charset="0"/>
              <a:ea typeface="Arial" charset="0"/>
              <a:cs typeface="Arial" charset="0"/>
            </a:endParaRPr>
          </a:p>
        </p:txBody>
      </p:sp>
      <p:sp>
        <p:nvSpPr>
          <p:cNvPr id="13" name="Rectangle 12"/>
          <p:cNvSpPr/>
          <p:nvPr/>
        </p:nvSpPr>
        <p:spPr>
          <a:xfrm>
            <a:off x="4055239" y="2703438"/>
            <a:ext cx="21602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683531" y="2595060"/>
            <a:ext cx="216024" cy="828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55239" y="5223718"/>
            <a:ext cx="216024"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683361" y="5311556"/>
            <a:ext cx="216024"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Tree>
    <p:extLst>
      <p:ext uri="{BB962C8B-B14F-4D97-AF65-F5344CB8AC3E}">
        <p14:creationId xmlns:p14="http://schemas.microsoft.com/office/powerpoint/2010/main" val="6479190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Choix du nombre de clusters</a:t>
            </a:r>
            <a:endParaRPr lang="fr-FR" sz="3600" dirty="0" smtClean="0">
              <a:solidFill>
                <a:schemeClr val="bg1"/>
              </a:solidFill>
              <a:latin typeface="Latin Modern Roman 12" charset="0"/>
              <a:ea typeface="Latin Modern Roman 12" charset="0"/>
              <a:cs typeface="Latin Modern Roman 12" charset="0"/>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060848"/>
            <a:ext cx="8453075" cy="3555033"/>
          </a:xfrm>
          <a:prstGeom prst="rect">
            <a:avLst/>
          </a:prstGeom>
        </p:spPr>
      </p:pic>
      <p:sp>
        <p:nvSpPr>
          <p:cNvPr id="10" name="ZoneTexte 9"/>
          <p:cNvSpPr txBox="1"/>
          <p:nvPr/>
        </p:nvSpPr>
        <p:spPr>
          <a:xfrm>
            <a:off x="5079755" y="1510048"/>
            <a:ext cx="5410714" cy="369332"/>
          </a:xfrm>
          <a:prstGeom prst="rect">
            <a:avLst/>
          </a:prstGeom>
          <a:noFill/>
        </p:spPr>
        <p:txBody>
          <a:bodyPr wrap="square" rtlCol="0">
            <a:spAutoFit/>
          </a:bodyPr>
          <a:lstStyle/>
          <a:p>
            <a:pPr algn="ctr"/>
            <a:r>
              <a:rPr lang="fr-FR" b="1" i="1" dirty="0" smtClean="0">
                <a:latin typeface="Arial" charset="0"/>
                <a:ea typeface="Arial" charset="0"/>
                <a:cs typeface="Arial" charset="0"/>
              </a:rPr>
              <a:t>Indices Silhouette moyen</a:t>
            </a:r>
            <a:endParaRPr lang="fr-FR" b="1" i="1" dirty="0">
              <a:latin typeface="Arial" charset="0"/>
              <a:ea typeface="Arial" charset="0"/>
              <a:cs typeface="Arial" charset="0"/>
            </a:endParaRPr>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Tree>
    <p:extLst>
      <p:ext uri="{BB962C8B-B14F-4D97-AF65-F5344CB8AC3E}">
        <p14:creationId xmlns:p14="http://schemas.microsoft.com/office/powerpoint/2010/main" val="1320332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ctr"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Bathymétrie satellitaire, contextes et motivations </a:t>
            </a:r>
          </a:p>
        </p:txBody>
      </p:sp>
      <p:sp>
        <p:nvSpPr>
          <p:cNvPr id="5" name="Rectangle 3"/>
          <p:cNvSpPr txBox="1">
            <a:spLocks noChangeArrowheads="1"/>
          </p:cNvSpPr>
          <p:nvPr/>
        </p:nvSpPr>
        <p:spPr bwMode="auto">
          <a:xfrm>
            <a:off x="119336" y="1262743"/>
            <a:ext cx="11953328"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indent="0" algn="ctr" eaLnBrk="1" hangingPunct="1">
              <a:lnSpc>
                <a:spcPct val="90000"/>
              </a:lnSpc>
              <a:spcBef>
                <a:spcPts val="0"/>
              </a:spcBef>
              <a:spcAft>
                <a:spcPct val="50000"/>
              </a:spcAft>
              <a:buClr>
                <a:srgbClr val="333399"/>
              </a:buClr>
              <a:buNone/>
              <a:defRPr/>
            </a:pPr>
            <a:r>
              <a:rPr lang="fr-FR" sz="2800" dirty="0" smtClean="0"/>
              <a:t>Bathymétrie, une variable clé</a:t>
            </a:r>
          </a:p>
          <a:p>
            <a:pPr marL="0" indent="0" algn="ctr" eaLnBrk="1" hangingPunct="1">
              <a:lnSpc>
                <a:spcPct val="90000"/>
              </a:lnSpc>
              <a:spcBef>
                <a:spcPts val="0"/>
              </a:spcBef>
              <a:spcAft>
                <a:spcPct val="50000"/>
              </a:spcAft>
              <a:buClr>
                <a:srgbClr val="333399"/>
              </a:buClr>
              <a:buNone/>
              <a:defRPr/>
            </a:pPr>
            <a:r>
              <a:rPr lang="fr-FR" sz="2800" i="1" dirty="0" smtClean="0"/>
              <a:t>PRESENCE </a:t>
            </a:r>
            <a:r>
              <a:rPr lang="fr-FR" sz="2800" b="0" dirty="0" smtClean="0"/>
              <a:t>: </a:t>
            </a:r>
          </a:p>
          <a:p>
            <a:pPr marL="0" indent="0" algn="ctr" eaLnBrk="1" hangingPunct="1">
              <a:lnSpc>
                <a:spcPct val="90000"/>
              </a:lnSpc>
              <a:spcBef>
                <a:spcPts val="0"/>
              </a:spcBef>
              <a:spcAft>
                <a:spcPct val="50000"/>
              </a:spcAft>
              <a:buClr>
                <a:srgbClr val="333399"/>
              </a:buClr>
              <a:buNone/>
              <a:defRPr/>
            </a:pPr>
            <a:r>
              <a:rPr lang="fr-FR" sz="2800" b="0" dirty="0" smtClean="0"/>
              <a:t>« </a:t>
            </a:r>
            <a:r>
              <a:rPr lang="fr-FR" sz="2800" b="0" dirty="0" err="1" smtClean="0"/>
              <a:t>PREssions</a:t>
            </a:r>
            <a:r>
              <a:rPr lang="fr-FR" sz="2800" b="0" dirty="0" smtClean="0"/>
              <a:t> sur les </a:t>
            </a:r>
            <a:r>
              <a:rPr lang="fr-FR" sz="2800" b="0" dirty="0" err="1" smtClean="0"/>
              <a:t>Ecosys</a:t>
            </a:r>
            <a:r>
              <a:rPr lang="fr-FR" sz="2800" b="0" dirty="0" smtClean="0"/>
              <a:t>- </a:t>
            </a:r>
            <a:r>
              <a:rPr lang="fr-FR" sz="2800" b="0" dirty="0" err="1" smtClean="0"/>
              <a:t>tèmes</a:t>
            </a:r>
            <a:r>
              <a:rPr lang="fr-FR" sz="2800" b="0" dirty="0" smtClean="0"/>
              <a:t> </a:t>
            </a:r>
            <a:r>
              <a:rPr lang="fr-FR" sz="2800" b="0" dirty="0" err="1" smtClean="0"/>
              <a:t>récifo-lagonaires</a:t>
            </a:r>
            <a:r>
              <a:rPr lang="fr-FR" sz="2800" b="0" dirty="0" smtClean="0"/>
              <a:t> de </a:t>
            </a:r>
            <a:r>
              <a:rPr lang="fr-FR" sz="2800" b="0" dirty="0" err="1" smtClean="0"/>
              <a:t>Nouvelle-CalédoniE</a:t>
            </a:r>
            <a:r>
              <a:rPr lang="fr-FR" sz="2800" b="0" dirty="0" smtClean="0"/>
              <a:t> »</a:t>
            </a:r>
          </a:p>
          <a:p>
            <a:pPr marL="0" indent="0" algn="ctr" eaLnBrk="1" hangingPunct="1">
              <a:lnSpc>
                <a:spcPct val="90000"/>
              </a:lnSpc>
              <a:spcBef>
                <a:spcPts val="0"/>
              </a:spcBef>
              <a:spcAft>
                <a:spcPct val="50000"/>
              </a:spcAft>
              <a:buClr>
                <a:srgbClr val="333399"/>
              </a:buClr>
              <a:buNone/>
              <a:defRPr/>
            </a:pPr>
            <a:r>
              <a:rPr lang="fr-FR" sz="2800" b="0" dirty="0" smtClean="0"/>
              <a:t> </a:t>
            </a:r>
            <a:endParaRPr lang="fr-FR" sz="2000" i="1"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Méthode de mesure traditionnelle :</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Par </a:t>
            </a:r>
            <a:r>
              <a:rPr lang="fr-FR" sz="1600" kern="0" dirty="0" err="1" smtClean="0">
                <a:solidFill>
                  <a:srgbClr val="000000"/>
                </a:solidFill>
                <a:latin typeface="Arial" charset="0"/>
                <a:ea typeface="Arial" charset="0"/>
                <a:cs typeface="Arial" charset="0"/>
              </a:rPr>
              <a:t>echo-sounder</a:t>
            </a:r>
            <a:r>
              <a:rPr lang="fr-FR" sz="1600" kern="0" dirty="0" smtClean="0">
                <a:solidFill>
                  <a:srgbClr val="000000"/>
                </a:solidFill>
                <a:latin typeface="Arial" charset="0"/>
                <a:ea typeface="Arial" charset="0"/>
                <a:cs typeface="Arial" charset="0"/>
              </a:rPr>
              <a:t> depuis la surface</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Couteuse</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Pas applicable partout</a:t>
            </a:r>
            <a:endParaRPr lang="fr-FR" sz="1600" kern="0" dirty="0" smtClean="0">
              <a:solidFill>
                <a:srgbClr val="000000"/>
              </a:solidFill>
              <a:latin typeface="Arial" charset="0"/>
              <a:ea typeface="Arial" charset="0"/>
              <a:cs typeface="Arial" charset="0"/>
            </a:endParaRPr>
          </a:p>
        </p:txBody>
      </p:sp>
      <p:sp>
        <p:nvSpPr>
          <p:cNvPr id="7" name="Rectangle 3"/>
          <p:cNvSpPr txBox="1">
            <a:spLocks noChangeArrowheads="1"/>
          </p:cNvSpPr>
          <p:nvPr/>
        </p:nvSpPr>
        <p:spPr bwMode="auto">
          <a:xfrm>
            <a:off x="6096000" y="3717032"/>
            <a:ext cx="6248400" cy="36450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Bathymétrie satellitaire :</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Moins précise…</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Solution à large échelle</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Haute résolution</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Profondeur maximum: 25 – 30 mètres</a:t>
            </a:r>
            <a:endParaRPr lang="fr-FR"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5597851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Choix du nombre de clusters</a:t>
            </a:r>
            <a:endParaRPr lang="fr-FR" sz="3600" dirty="0" smtClean="0">
              <a:solidFill>
                <a:schemeClr val="bg1"/>
              </a:solidFill>
              <a:latin typeface="Latin Modern Roman 12" charset="0"/>
              <a:ea typeface="Latin Modern Roman 12" charset="0"/>
              <a:cs typeface="Latin Modern Roman 12" charset="0"/>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060848"/>
            <a:ext cx="8453075" cy="3555033"/>
          </a:xfrm>
          <a:prstGeom prst="rect">
            <a:avLst/>
          </a:prstGeom>
        </p:spPr>
      </p:pic>
      <p:sp>
        <p:nvSpPr>
          <p:cNvPr id="11" name="Rectangle 10"/>
          <p:cNvSpPr/>
          <p:nvPr/>
        </p:nvSpPr>
        <p:spPr>
          <a:xfrm>
            <a:off x="8890703" y="2376889"/>
            <a:ext cx="300596" cy="300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336360" y="2376889"/>
            <a:ext cx="300596" cy="300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
        <p:nvSpPr>
          <p:cNvPr id="13" name="ZoneTexte 12"/>
          <p:cNvSpPr txBox="1"/>
          <p:nvPr/>
        </p:nvSpPr>
        <p:spPr>
          <a:xfrm>
            <a:off x="5079755" y="1510048"/>
            <a:ext cx="5410714" cy="369332"/>
          </a:xfrm>
          <a:prstGeom prst="rect">
            <a:avLst/>
          </a:prstGeom>
          <a:noFill/>
        </p:spPr>
        <p:txBody>
          <a:bodyPr wrap="square" rtlCol="0">
            <a:spAutoFit/>
          </a:bodyPr>
          <a:lstStyle/>
          <a:p>
            <a:pPr algn="ctr"/>
            <a:r>
              <a:rPr lang="fr-FR" b="1" i="1" dirty="0" smtClean="0">
                <a:latin typeface="Arial" charset="0"/>
                <a:ea typeface="Arial" charset="0"/>
                <a:cs typeface="Arial" charset="0"/>
              </a:rPr>
              <a:t>Indices Silhouette moyen</a:t>
            </a:r>
            <a:endParaRPr lang="fr-FR" b="1" i="1" dirty="0">
              <a:latin typeface="Arial" charset="0"/>
              <a:ea typeface="Arial" charset="0"/>
              <a:cs typeface="Arial" charset="0"/>
            </a:endParaRPr>
          </a:p>
        </p:txBody>
      </p:sp>
    </p:spTree>
    <p:extLst>
      <p:ext uri="{BB962C8B-B14F-4D97-AF65-F5344CB8AC3E}">
        <p14:creationId xmlns:p14="http://schemas.microsoft.com/office/powerpoint/2010/main" val="18516141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Classification K-</a:t>
            </a:r>
            <a:r>
              <a:rPr lang="fr-FR" sz="3600" dirty="0" err="1" smtClean="0">
                <a:solidFill>
                  <a:schemeClr val="bg1"/>
                </a:solidFill>
                <a:latin typeface="Latin Modern Roman 12" charset="0"/>
                <a:ea typeface="Latin Modern Roman 12" charset="0"/>
                <a:cs typeface="Latin Modern Roman 12" charset="0"/>
              </a:rPr>
              <a:t>means</a:t>
            </a:r>
            <a:endParaRPr lang="fr-FR" sz="3600" dirty="0" smtClean="0">
              <a:solidFill>
                <a:schemeClr val="bg1"/>
              </a:solidFill>
              <a:latin typeface="Latin Modern Roman 12" charset="0"/>
              <a:ea typeface="Latin Modern Roman 12" charset="0"/>
              <a:cs typeface="Latin Modern Roman 12"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1484786"/>
            <a:ext cx="5288320" cy="5046578"/>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528" y="1484784"/>
            <a:ext cx="5288320" cy="5046579"/>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Tree>
    <p:extLst>
      <p:ext uri="{BB962C8B-B14F-4D97-AF65-F5344CB8AC3E}">
        <p14:creationId xmlns:p14="http://schemas.microsoft.com/office/powerpoint/2010/main" val="1767412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7032104" y="2060848"/>
            <a:ext cx="4943871" cy="4982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Stumpf</a:t>
            </a:r>
          </a:p>
          <a:p>
            <a:pPr lvl="0" eaLnBrk="1" hangingPunct="1">
              <a:lnSpc>
                <a:spcPct val="90000"/>
              </a:lnSpc>
              <a:spcBef>
                <a:spcPts val="100"/>
              </a:spcBef>
              <a:spcAft>
                <a:spcPct val="50000"/>
              </a:spcAft>
              <a:buClr>
                <a:srgbClr val="333399"/>
              </a:buClr>
              <a:defRPr/>
            </a:pPr>
            <a:endParaRPr lang="fr-FR"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Repose presque exclusivement sur la dépendance de l’atténuation à la longueur d’onde qui suppose qu’un ratios de logarithmes de signaux subit une variation bien plus élevée avec la profondeurs comparativement à une variation de la réflectance de fonds. </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Littérature :</a:t>
            </a:r>
          </a:p>
          <a:p>
            <a:pPr lvl="2" eaLnBrk="1" hangingPunct="1">
              <a:lnSpc>
                <a:spcPct val="90000"/>
              </a:lnSpc>
              <a:spcBef>
                <a:spcPts val="100"/>
              </a:spcBef>
              <a:spcAft>
                <a:spcPct val="50000"/>
              </a:spcAft>
              <a:buClr>
                <a:srgbClr val="333399"/>
              </a:buClr>
              <a:defRPr/>
            </a:pPr>
            <a:r>
              <a:rPr lang="fr-FR" sz="1400" kern="0" dirty="0" smtClean="0">
                <a:solidFill>
                  <a:srgbClr val="000000"/>
                </a:solidFill>
                <a:latin typeface="Arial" charset="0"/>
                <a:ea typeface="Arial" charset="0"/>
                <a:cs typeface="Arial" charset="0"/>
              </a:rPr>
              <a:t>Semble obtenir de plus stable résultats sur des type de fond hétérogènes</a:t>
            </a:r>
          </a:p>
          <a:p>
            <a:pPr lvl="2" eaLnBrk="1" hangingPunct="1">
              <a:lnSpc>
                <a:spcPct val="90000"/>
              </a:lnSpc>
              <a:spcBef>
                <a:spcPts val="100"/>
              </a:spcBef>
              <a:spcAft>
                <a:spcPct val="50000"/>
              </a:spcAft>
              <a:buClr>
                <a:srgbClr val="333399"/>
              </a:buClr>
              <a:defRPr/>
            </a:pPr>
            <a:r>
              <a:rPr lang="fr-FR" sz="1400" kern="0" dirty="0" smtClean="0">
                <a:solidFill>
                  <a:srgbClr val="000000"/>
                </a:solidFill>
                <a:latin typeface="Arial" charset="0"/>
                <a:ea typeface="Arial" charset="0"/>
                <a:cs typeface="Arial" charset="0"/>
              </a:rPr>
              <a:t>Introduit un bruit additionnel menant à de plus fortes exigences en terme de résolutions au sol. </a:t>
            </a:r>
          </a:p>
          <a:p>
            <a:pPr lvl="0" eaLnBrk="1" hangingPunct="1">
              <a:lnSpc>
                <a:spcPct val="90000"/>
              </a:lnSpc>
              <a:spcBef>
                <a:spcPts val="100"/>
              </a:spcBef>
              <a:spcAft>
                <a:spcPct val="50000"/>
              </a:spcAft>
              <a:buClr>
                <a:srgbClr val="333399"/>
              </a:buClr>
              <a:defRPr/>
            </a:pPr>
            <a:endParaRPr lang="fr-FR" sz="2000" kern="0" dirty="0">
              <a:solidFill>
                <a:srgbClr val="000000"/>
              </a:solidFill>
              <a:latin typeface="Arial" charset="0"/>
              <a:ea typeface="Arial" charset="0"/>
              <a:cs typeface="Arial" charset="0"/>
            </a:endParaRPr>
          </a:p>
        </p:txBody>
      </p:sp>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Modèles empiriques</a:t>
            </a:r>
            <a:endParaRPr lang="fr-FR" sz="3600" dirty="0" smtClean="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2088233" y="2095500"/>
            <a:ext cx="4943871" cy="57454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fr-FR" sz="2000" kern="0" dirty="0" err="1" smtClean="0">
                <a:solidFill>
                  <a:srgbClr val="000000"/>
                </a:solidFill>
                <a:latin typeface="Arial" charset="0"/>
                <a:ea typeface="Arial" charset="0"/>
                <a:cs typeface="Arial" charset="0"/>
              </a:rPr>
              <a:t>Lyzenga</a:t>
            </a:r>
            <a:endParaRPr lang="fr-FR" sz="20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fr-FR"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Propose de réduire l’erreur due à la variation de la réflectance des fonds par une transformation linéaire des bandes.</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Repose sur une soustractio</a:t>
            </a:r>
            <a:r>
              <a:rPr lang="fr-FR" sz="1600" kern="0" dirty="0" smtClean="0">
                <a:solidFill>
                  <a:srgbClr val="000000"/>
                </a:solidFill>
                <a:latin typeface="Arial" charset="0"/>
                <a:ea typeface="Arial" charset="0"/>
                <a:cs typeface="Arial" charset="0"/>
              </a:rPr>
              <a:t>n du signal moyen en zone profonde pour éliminer la diffusion de volume</a:t>
            </a:r>
            <a:r>
              <a:rPr lang="fr-FR" sz="1600" kern="0" dirty="0" smtClean="0">
                <a:solidFill>
                  <a:srgbClr val="000000"/>
                </a:solidFill>
                <a:latin typeface="Arial" charset="0"/>
                <a:ea typeface="Arial" charset="0"/>
                <a:cs typeface="Arial" charset="0"/>
              </a:rPr>
              <a:t>.</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Littérature :</a:t>
            </a:r>
          </a:p>
          <a:p>
            <a:pPr lvl="2" eaLnBrk="1" hangingPunct="1">
              <a:lnSpc>
                <a:spcPct val="90000"/>
              </a:lnSpc>
              <a:spcBef>
                <a:spcPts val="100"/>
              </a:spcBef>
              <a:spcAft>
                <a:spcPct val="50000"/>
              </a:spcAft>
              <a:buClr>
                <a:srgbClr val="333399"/>
              </a:buClr>
              <a:defRPr/>
            </a:pPr>
            <a:r>
              <a:rPr lang="fr-FR" sz="1400" kern="0" dirty="0" smtClean="0">
                <a:solidFill>
                  <a:srgbClr val="000000"/>
                </a:solidFill>
                <a:latin typeface="Arial" charset="0"/>
                <a:ea typeface="Arial" charset="0"/>
                <a:cs typeface="Arial" charset="0"/>
              </a:rPr>
              <a:t>En pratique, la stabilité et l’intervalle de profondeur des résultats restent très influencés par les paramètres environnementaux. </a:t>
            </a:r>
            <a:endParaRPr lang="fr-FR" sz="2000" kern="0" dirty="0">
              <a:solidFill>
                <a:srgbClr val="00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7" name="ZoneTexte 6"/>
              <p:cNvSpPr txBox="1"/>
              <p:nvPr/>
            </p:nvSpPr>
            <p:spPr>
              <a:xfrm>
                <a:off x="8184232" y="5887431"/>
                <a:ext cx="3181310" cy="627929"/>
              </a:xfrm>
              <a:prstGeom prst="rect">
                <a:avLst/>
              </a:prstGeom>
              <a:noFill/>
            </p:spPr>
            <p:txBody>
              <a:bodyPr wrap="square" lIns="0" tIns="0" rIns="0" bIns="0" rtlCol="0">
                <a:spAutoFit/>
              </a:bodyPr>
              <a:lstStyle/>
              <a:p>
                <a14:m>
                  <m:oMath xmlns:m="http://schemas.openxmlformats.org/officeDocument/2006/math">
                    <m:r>
                      <a:rPr lang="fr-CH" sz="2400" b="0" i="1" smtClean="0">
                        <a:latin typeface="Cambria Math" charset="0"/>
                      </a:rPr>
                      <m:t>𝑍</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rPr>
                          <m:t>𝑚</m:t>
                        </m:r>
                      </m:e>
                      <m:sub>
                        <m:r>
                          <a:rPr lang="fr-CH" sz="2400" b="0" i="1" smtClean="0">
                            <a:latin typeface="Cambria Math" charset="0"/>
                          </a:rPr>
                          <m:t>1 </m:t>
                        </m:r>
                      </m:sub>
                    </m:sSub>
                    <m:f>
                      <m:fPr>
                        <m:ctrlPr>
                          <a:rPr lang="mr-IN" sz="2400" b="0" i="1" smtClean="0">
                            <a:latin typeface="Cambria Math" charset="0"/>
                          </a:rPr>
                        </m:ctrlPr>
                      </m:fPr>
                      <m:num>
                        <m:r>
                          <m:rPr>
                            <m:sty m:val="p"/>
                          </m:rPr>
                          <a:rPr lang="fr-CH" sz="2400" b="0" i="0" smtClean="0">
                            <a:latin typeface="Cambria Math" charset="0"/>
                          </a:rPr>
                          <m:t>ln</m:t>
                        </m:r>
                        <m:r>
                          <a:rPr lang="fr-CH" sz="2400" b="0" i="1" smtClean="0">
                            <a:latin typeface="Cambria Math" charset="0"/>
                          </a:rPr>
                          <m:t>⁡(</m:t>
                        </m:r>
                        <m:r>
                          <a:rPr lang="fr-CH" sz="2400" b="0" i="1" smtClean="0">
                            <a:latin typeface="Cambria Math" charset="0"/>
                          </a:rPr>
                          <m:t>𝑛𝐿</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ea typeface="Cambria Math" charset="0"/>
                                <a:cs typeface="Cambria Math" charset="0"/>
                              </a:rPr>
                              <m:t>𝜆</m:t>
                            </m:r>
                          </m:e>
                          <m:sub>
                            <m:r>
                              <a:rPr lang="fr-CH" sz="2400" b="0" i="1" smtClean="0">
                                <a:latin typeface="Cambria Math" charset="0"/>
                              </a:rPr>
                              <m:t>𝑖</m:t>
                            </m:r>
                          </m:sub>
                        </m:sSub>
                        <m:r>
                          <a:rPr lang="fr-CH" sz="2400" b="0" i="1" smtClean="0">
                            <a:latin typeface="Cambria Math" charset="0"/>
                          </a:rPr>
                          <m:t>))</m:t>
                        </m:r>
                      </m:num>
                      <m:den>
                        <m:r>
                          <m:rPr>
                            <m:sty m:val="p"/>
                          </m:rPr>
                          <a:rPr lang="fr-CH" sz="2400" b="0" i="0" smtClean="0">
                            <a:latin typeface="Cambria Math" charset="0"/>
                          </a:rPr>
                          <m:t>ln</m:t>
                        </m:r>
                        <m:r>
                          <a:rPr lang="fr-CH" sz="2400" b="0" i="1" smtClean="0">
                            <a:latin typeface="Cambria Math" charset="0"/>
                          </a:rPr>
                          <m:t>⁡(</m:t>
                        </m:r>
                        <m:r>
                          <a:rPr lang="fr-CH" sz="2400" b="0" i="1" smtClean="0">
                            <a:latin typeface="Cambria Math" charset="0"/>
                          </a:rPr>
                          <m:t>𝑛𝐿</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ea typeface="Cambria Math" charset="0"/>
                                <a:cs typeface="Cambria Math" charset="0"/>
                              </a:rPr>
                              <m:t>𝜆</m:t>
                            </m:r>
                          </m:e>
                          <m:sub>
                            <m:r>
                              <a:rPr lang="fr-CH" sz="2400" b="0" i="1" smtClean="0">
                                <a:latin typeface="Cambria Math" charset="0"/>
                                <a:ea typeface="Cambria Math" charset="0"/>
                                <a:cs typeface="Cambria Math" charset="0"/>
                              </a:rPr>
                              <m:t>𝑗</m:t>
                            </m:r>
                          </m:sub>
                        </m:sSub>
                        <m:r>
                          <a:rPr lang="fr-CH" sz="2400" b="0" i="1" smtClean="0">
                            <a:latin typeface="Cambria Math" charset="0"/>
                          </a:rPr>
                          <m:t>))</m:t>
                        </m:r>
                      </m:den>
                    </m:f>
                  </m:oMath>
                </a14:m>
                <a:r>
                  <a:rPr lang="fr-FR" sz="2400" dirty="0" smtClean="0"/>
                  <a:t>   </a:t>
                </a:r>
                <a14:m>
                  <m:oMath xmlns:m="http://schemas.openxmlformats.org/officeDocument/2006/math">
                    <m:r>
                      <a:rPr lang="fr-CH" sz="2400" b="0" i="0" smtClean="0">
                        <a:latin typeface="Cambria Math" charset="0"/>
                      </a:rPr>
                      <m:t>− </m:t>
                    </m:r>
                    <m:sSub>
                      <m:sSubPr>
                        <m:ctrlPr>
                          <a:rPr lang="en-US" sz="2400" b="0" i="1" smtClean="0">
                            <a:latin typeface="Cambria Math" charset="0"/>
                          </a:rPr>
                        </m:ctrlPr>
                      </m:sSubPr>
                      <m:e>
                        <m:r>
                          <a:rPr lang="fr-CH" sz="2400" b="0" i="1" smtClean="0">
                            <a:latin typeface="Cambria Math" charset="0"/>
                          </a:rPr>
                          <m:t>𝑚</m:t>
                        </m:r>
                      </m:e>
                      <m:sub>
                        <m:r>
                          <a:rPr lang="fr-CH" sz="2400" b="0" i="1" smtClean="0">
                            <a:latin typeface="Cambria Math" charset="0"/>
                          </a:rPr>
                          <m:t>0</m:t>
                        </m:r>
                      </m:sub>
                    </m:sSub>
                  </m:oMath>
                </a14:m>
                <a:r>
                  <a:rPr lang="fr-FR" sz="2400" dirty="0" smtClean="0"/>
                  <a:t> </a:t>
                </a:r>
                <a:endParaRPr lang="fr-FR" sz="2400" dirty="0"/>
              </a:p>
            </p:txBody>
          </p:sp>
        </mc:Choice>
        <mc:Fallback xmlns="">
          <p:sp>
            <p:nvSpPr>
              <p:cNvPr id="7" name="ZoneTexte 6"/>
              <p:cNvSpPr txBox="1">
                <a:spLocks noRot="1" noChangeAspect="1" noMove="1" noResize="1" noEditPoints="1" noAdjustHandles="1" noChangeArrowheads="1" noChangeShapeType="1" noTextEdit="1"/>
              </p:cNvSpPr>
              <p:nvPr/>
            </p:nvSpPr>
            <p:spPr>
              <a:xfrm>
                <a:off x="8184232" y="5887431"/>
                <a:ext cx="3181310" cy="627929"/>
              </a:xfrm>
              <a:prstGeom prst="rect">
                <a:avLst/>
              </a:prstGeom>
              <a:blipFill rotWithShape="0">
                <a:blip r:embed="rId2"/>
                <a:stretch>
                  <a:fillRect l="-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ZoneTexte 7"/>
              <p:cNvSpPr txBox="1"/>
              <p:nvPr/>
            </p:nvSpPr>
            <p:spPr>
              <a:xfrm>
                <a:off x="2061275" y="5661248"/>
                <a:ext cx="4834232"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latin typeface="Cambria Math" charset="0"/>
                        </a:rPr>
                        <m:t>𝑍</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rPr>
                            <m:t>h</m:t>
                          </m:r>
                        </m:e>
                        <m:sub>
                          <m:r>
                            <a:rPr lang="fr-CH" sz="2400" b="0" i="1" smtClean="0">
                              <a:latin typeface="Cambria Math" charset="0"/>
                            </a:rPr>
                            <m:t>0  </m:t>
                          </m:r>
                        </m:sub>
                      </m:sSub>
                      <m:r>
                        <a:rPr lang="fr-CH" sz="2400" b="0" i="1" smtClean="0">
                          <a:latin typeface="Cambria Math" charset="0"/>
                        </a:rPr>
                        <m:t>−</m:t>
                      </m:r>
                      <m:nary>
                        <m:naryPr>
                          <m:chr m:val="∑"/>
                          <m:ctrlPr>
                            <a:rPr lang="is-IS" sz="2400" b="0" i="1" smtClean="0">
                              <a:latin typeface="Cambria Math" charset="0"/>
                            </a:rPr>
                          </m:ctrlPr>
                        </m:naryPr>
                        <m:sub>
                          <m:r>
                            <m:rPr>
                              <m:brk m:alnAt="23"/>
                            </m:rPr>
                            <a:rPr lang="fr-CH" sz="2400" b="0" i="1" smtClean="0">
                              <a:latin typeface="Cambria Math" charset="0"/>
                            </a:rPr>
                            <m:t>𝑗</m:t>
                          </m:r>
                          <m:r>
                            <a:rPr lang="fr-CH" sz="2400" b="0" i="1" smtClean="0">
                              <a:latin typeface="Cambria Math" charset="0"/>
                            </a:rPr>
                            <m:t>=1</m:t>
                          </m:r>
                        </m:sub>
                        <m:sup>
                          <m:r>
                            <a:rPr lang="fr-CH" sz="2400" b="0" i="1" smtClean="0">
                              <a:latin typeface="Cambria Math" charset="0"/>
                            </a:rPr>
                            <m:t>𝑁</m:t>
                          </m:r>
                        </m:sup>
                        <m:e>
                          <m:sSub>
                            <m:sSubPr>
                              <m:ctrlPr>
                                <a:rPr lang="en-US" sz="2400" b="0" i="1" smtClean="0">
                                  <a:latin typeface="Cambria Math" charset="0"/>
                                </a:rPr>
                              </m:ctrlPr>
                            </m:sSubPr>
                            <m:e>
                              <m:r>
                                <a:rPr lang="fr-CH" sz="2400" b="0" i="1" smtClean="0">
                                  <a:latin typeface="Cambria Math" charset="0"/>
                                </a:rPr>
                                <m:t>h</m:t>
                              </m:r>
                            </m:e>
                            <m:sub>
                              <m:r>
                                <a:rPr lang="fr-CH" sz="2400" b="0" i="1" smtClean="0">
                                  <a:latin typeface="Cambria Math" charset="0"/>
                                </a:rPr>
                                <m:t>𝑗</m:t>
                              </m:r>
                            </m:sub>
                          </m:sSub>
                          <m:r>
                            <m:rPr>
                              <m:sty m:val="p"/>
                            </m:rPr>
                            <a:rPr lang="fr-CH" sz="2400" b="0" i="0" smtClean="0">
                              <a:latin typeface="Cambria Math" charset="0"/>
                            </a:rPr>
                            <m:t>ln</m:t>
                          </m:r>
                          <m:r>
                            <a:rPr lang="fr-CH" sz="2400" b="0" i="1" smtClean="0">
                              <a:latin typeface="Cambria Math" charset="0"/>
                            </a:rPr>
                            <m:t>⁡(</m:t>
                          </m:r>
                          <m:sSub>
                            <m:sSubPr>
                              <m:ctrlPr>
                                <a:rPr lang="en-US" sz="2400" b="0" i="1" smtClean="0">
                                  <a:latin typeface="Cambria Math" charset="0"/>
                                </a:rPr>
                              </m:ctrlPr>
                            </m:sSubPr>
                            <m:e>
                              <m:sSup>
                                <m:sSupPr>
                                  <m:ctrlPr>
                                    <a:rPr lang="fr-CH" sz="2400" b="0" i="1" smtClean="0">
                                      <a:latin typeface="Cambria Math" charset="0"/>
                                    </a:rPr>
                                  </m:ctrlPr>
                                </m:sSupPr>
                                <m:e>
                                  <m:r>
                                    <a:rPr lang="fr-CH" sz="2400" b="0" i="1" smtClean="0">
                                      <a:latin typeface="Cambria Math" charset="0"/>
                                    </a:rPr>
                                    <m:t>𝐿</m:t>
                                  </m:r>
                                </m:e>
                                <m:sup>
                                  <m:r>
                                    <a:rPr lang="fr-CH" sz="2400" b="0" i="1" smtClean="0">
                                      <a:latin typeface="Cambria Math" charset="0"/>
                                    </a:rPr>
                                    <m:t>′</m:t>
                                  </m:r>
                                </m:sup>
                              </m:sSup>
                            </m:e>
                            <m:sub>
                              <m:r>
                                <a:rPr lang="fr-CH" sz="2400" i="1">
                                  <a:latin typeface="Cambria Math" charset="0"/>
                                  <a:ea typeface="Cambria Math" charset="0"/>
                                  <a:cs typeface="Cambria Math" charset="0"/>
                                </a:rPr>
                                <m:t>𝜆</m:t>
                              </m:r>
                              <m:r>
                                <a:rPr lang="fr-CH" sz="2400" b="0" i="1" smtClean="0">
                                  <a:latin typeface="Cambria Math" charset="0"/>
                                </a:rPr>
                                <m:t>𝑗</m:t>
                              </m:r>
                            </m:sub>
                          </m:sSub>
                          <m:r>
                            <a:rPr lang="fr-CH" sz="2400" b="0" i="1" smtClean="0">
                              <a:latin typeface="Cambria Math" charset="0"/>
                            </a:rPr>
                            <m:t> −</m:t>
                          </m:r>
                          <m:sSub>
                            <m:sSubPr>
                              <m:ctrlPr>
                                <a:rPr lang="en-US" sz="2400" b="0" i="1" smtClean="0">
                                  <a:latin typeface="Cambria Math" charset="0"/>
                                </a:rPr>
                              </m:ctrlPr>
                            </m:sSubPr>
                            <m:e>
                              <m:sSup>
                                <m:sSupPr>
                                  <m:ctrlPr>
                                    <a:rPr lang="fr-CH" sz="2400" b="0" i="1" smtClean="0">
                                      <a:latin typeface="Cambria Math" charset="0"/>
                                    </a:rPr>
                                  </m:ctrlPr>
                                </m:sSupPr>
                                <m:e>
                                  <m:r>
                                    <a:rPr lang="fr-CH" sz="2400" b="0" i="1" smtClean="0">
                                      <a:latin typeface="Cambria Math" charset="0"/>
                                    </a:rPr>
                                    <m:t>𝐿</m:t>
                                  </m:r>
                                </m:e>
                                <m:sup>
                                  <m:r>
                                    <a:rPr lang="fr-CH" sz="2400" b="0" i="1" smtClean="0">
                                      <a:latin typeface="Cambria Math" charset="0"/>
                                    </a:rPr>
                                    <m:t>′</m:t>
                                  </m:r>
                                </m:sup>
                              </m:sSup>
                            </m:e>
                            <m:sub>
                              <m:r>
                                <a:rPr lang="fr-CH" sz="2400" b="0" i="1" smtClean="0">
                                  <a:latin typeface="Cambria Math" charset="0"/>
                                </a:rPr>
                                <m:t>𝑠</m:t>
                              </m:r>
                              <m:r>
                                <a:rPr lang="fr-CH" sz="2400" i="1">
                                  <a:latin typeface="Cambria Math" charset="0"/>
                                  <a:ea typeface="Cambria Math" charset="0"/>
                                  <a:cs typeface="Cambria Math" charset="0"/>
                                </a:rPr>
                                <m:t>𝜆</m:t>
                              </m:r>
                              <m:r>
                                <a:rPr lang="fr-CH" sz="2400" b="0" i="1" smtClean="0">
                                  <a:latin typeface="Cambria Math" charset="0"/>
                                </a:rPr>
                                <m:t>𝑗</m:t>
                              </m:r>
                            </m:sub>
                          </m:sSub>
                          <m:r>
                            <a:rPr lang="fr-CH" sz="2400" b="0" i="1" smtClean="0">
                              <a:latin typeface="Cambria Math" charset="0"/>
                            </a:rPr>
                            <m:t>)</m:t>
                          </m:r>
                        </m:e>
                      </m:nary>
                    </m:oMath>
                  </m:oMathPara>
                </a14:m>
                <a:endParaRPr lang="fr-FR" sz="2400" dirty="0"/>
              </a:p>
            </p:txBody>
          </p:sp>
        </mc:Choice>
        <mc:Fallback xmlns="">
          <p:sp>
            <p:nvSpPr>
              <p:cNvPr id="8" name="ZoneTexte 7"/>
              <p:cNvSpPr txBox="1">
                <a:spLocks noRot="1" noChangeAspect="1" noMove="1" noResize="1" noEditPoints="1" noAdjustHandles="1" noChangeArrowheads="1" noChangeShapeType="1" noTextEdit="1"/>
              </p:cNvSpPr>
              <p:nvPr/>
            </p:nvSpPr>
            <p:spPr>
              <a:xfrm>
                <a:off x="2061275" y="5661248"/>
                <a:ext cx="4834232" cy="1080296"/>
              </a:xfrm>
              <a:prstGeom prst="rect">
                <a:avLst/>
              </a:prstGeom>
              <a:blipFill rotWithShape="0">
                <a:blip r:embed="rId3"/>
                <a:stretch>
                  <a:fillRect/>
                </a:stretch>
              </a:blipFill>
            </p:spPr>
            <p:txBody>
              <a:bodyPr/>
              <a:lstStyle/>
              <a:p>
                <a:r>
                  <a:rPr lang="en-US">
                    <a:noFill/>
                  </a:rPr>
                  <a:t> </a:t>
                </a:r>
              </a:p>
            </p:txBody>
          </p:sp>
        </mc:Fallback>
      </mc:AlternateContent>
      <p:sp>
        <p:nvSpPr>
          <p:cNvPr id="3" name="ZoneTexte 2"/>
          <p:cNvSpPr txBox="1"/>
          <p:nvPr/>
        </p:nvSpPr>
        <p:spPr>
          <a:xfrm>
            <a:off x="1" y="1412776"/>
            <a:ext cx="12072663" cy="369332"/>
          </a:xfrm>
          <a:prstGeom prst="rect">
            <a:avLst/>
          </a:prstGeom>
          <a:noFill/>
        </p:spPr>
        <p:txBody>
          <a:bodyPr wrap="square" rtlCol="0">
            <a:spAutoFit/>
          </a:bodyPr>
          <a:lstStyle/>
          <a:p>
            <a:pPr algn="ctr"/>
            <a:r>
              <a:rPr lang="en-US" b="1" dirty="0" smtClean="0">
                <a:latin typeface="Arial" charset="0"/>
                <a:ea typeface="Arial" charset="0"/>
                <a:cs typeface="Arial" charset="0"/>
              </a:rPr>
              <a:t>Assumes constant water optical properties</a:t>
            </a:r>
            <a:endParaRPr lang="en-US" b="1" dirty="0">
              <a:latin typeface="Arial" charset="0"/>
              <a:ea typeface="Arial" charset="0"/>
              <a:cs typeface="Arial" charset="0"/>
            </a:endParaRP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Tree>
    <p:extLst>
      <p:ext uri="{BB962C8B-B14F-4D97-AF65-F5344CB8AC3E}">
        <p14:creationId xmlns:p14="http://schemas.microsoft.com/office/powerpoint/2010/main" val="17095644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Calibration des modèles</a:t>
            </a:r>
            <a:endParaRPr lang="fr-FR" sz="3600" dirty="0" smtClean="0">
              <a:solidFill>
                <a:schemeClr val="bg1"/>
              </a:solidFill>
              <a:latin typeface="Latin Modern Roman 12" charset="0"/>
              <a:ea typeface="Latin Modern Roman 12" charset="0"/>
              <a:cs typeface="Latin Modern Roman 12"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62743"/>
            <a:ext cx="5863282" cy="559525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504" y="3704797"/>
            <a:ext cx="4896544" cy="3036570"/>
          </a:xfrm>
          <a:prstGeom prst="rect">
            <a:avLst/>
          </a:prstGeom>
        </p:spPr>
      </p:pic>
    </p:spTree>
    <p:extLst>
      <p:ext uri="{BB962C8B-B14F-4D97-AF65-F5344CB8AC3E}">
        <p14:creationId xmlns:p14="http://schemas.microsoft.com/office/powerpoint/2010/main" val="364323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Calibration des modèles</a:t>
            </a:r>
            <a:endParaRPr lang="fr-FR" sz="3600" dirty="0" smtClean="0">
              <a:solidFill>
                <a:schemeClr val="bg1"/>
              </a:solidFill>
              <a:latin typeface="Latin Modern Roman 12" charset="0"/>
              <a:ea typeface="Latin Modern Roman 12" charset="0"/>
              <a:cs typeface="Latin Modern Roman 12"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62743"/>
            <a:ext cx="5863282" cy="559525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504" y="3704797"/>
            <a:ext cx="4896544" cy="3036570"/>
          </a:xfrm>
          <a:prstGeom prst="rect">
            <a:avLst/>
          </a:prstGeom>
        </p:spPr>
      </p:pic>
      <p:sp>
        <p:nvSpPr>
          <p:cNvPr id="6" name="Rectangle 5"/>
          <p:cNvSpPr/>
          <p:nvPr/>
        </p:nvSpPr>
        <p:spPr>
          <a:xfrm rot="767192">
            <a:off x="8782555" y="3193040"/>
            <a:ext cx="61902" cy="2160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767192">
            <a:off x="10039873" y="3912053"/>
            <a:ext cx="86158" cy="246281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767192">
            <a:off x="8738700" y="3191972"/>
            <a:ext cx="86158" cy="246281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p:cNvSpPr txBox="1"/>
          <p:nvPr/>
        </p:nvSpPr>
        <p:spPr>
          <a:xfrm>
            <a:off x="4007768" y="2274733"/>
            <a:ext cx="2520280" cy="646331"/>
          </a:xfrm>
          <a:prstGeom prst="rect">
            <a:avLst/>
          </a:prstGeom>
          <a:noFill/>
        </p:spPr>
        <p:txBody>
          <a:bodyPr wrap="square" rtlCol="0">
            <a:spAutoFit/>
          </a:bodyPr>
          <a:lstStyle/>
          <a:p>
            <a:r>
              <a:rPr lang="en-US" dirty="0" err="1">
                <a:latin typeface="Arial" charset="0"/>
                <a:ea typeface="Arial" charset="0"/>
                <a:cs typeface="Arial" charset="0"/>
              </a:rPr>
              <a:t>Lyzenga</a:t>
            </a:r>
            <a:r>
              <a:rPr lang="en-US" dirty="0">
                <a:latin typeface="Arial" charset="0"/>
                <a:ea typeface="Arial" charset="0"/>
                <a:cs typeface="Arial" charset="0"/>
              </a:rPr>
              <a:t>:  3 classes</a:t>
            </a:r>
          </a:p>
          <a:p>
            <a:endParaRPr lang="en-US" dirty="0"/>
          </a:p>
        </p:txBody>
      </p:sp>
    </p:spTree>
    <p:extLst>
      <p:ext uri="{BB962C8B-B14F-4D97-AF65-F5344CB8AC3E}">
        <p14:creationId xmlns:p14="http://schemas.microsoft.com/office/powerpoint/2010/main" val="8068595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977" y="-5139953"/>
            <a:ext cx="19082121" cy="18209831"/>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Calibration des modèles</a:t>
            </a:r>
            <a:endParaRPr lang="fr-FR" sz="3600" dirty="0" smtClean="0">
              <a:solidFill>
                <a:schemeClr val="bg1"/>
              </a:solidFill>
              <a:latin typeface="Latin Modern Roman 12" charset="0"/>
              <a:ea typeface="Latin Modern Roman 12" charset="0"/>
              <a:cs typeface="Latin Modern Roman 12" charset="0"/>
            </a:endParaRPr>
          </a:p>
        </p:txBody>
      </p:sp>
      <p:sp>
        <p:nvSpPr>
          <p:cNvPr id="5" name="Rectangle 4"/>
          <p:cNvSpPr/>
          <p:nvPr/>
        </p:nvSpPr>
        <p:spPr>
          <a:xfrm>
            <a:off x="-2184920" y="5157192"/>
            <a:ext cx="5256584" cy="5184576"/>
          </a:xfrm>
          <a:prstGeom prst="rect">
            <a:avLst/>
          </a:prstGeom>
          <a:solidFill>
            <a:srgbClr val="05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20" y="4581128"/>
            <a:ext cx="1728193" cy="2007669"/>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7796" y="5911464"/>
            <a:ext cx="1979083" cy="677333"/>
          </a:xfrm>
          <a:prstGeom prst="rect">
            <a:avLst/>
          </a:prstGeom>
        </p:spPr>
      </p:pic>
      <p:sp>
        <p:nvSpPr>
          <p:cNvPr id="8" name="Rectangle 7"/>
          <p:cNvSpPr/>
          <p:nvPr/>
        </p:nvSpPr>
        <p:spPr>
          <a:xfrm>
            <a:off x="1859190" y="6122254"/>
            <a:ext cx="1620181" cy="548408"/>
          </a:xfrm>
          <a:prstGeom prst="rect">
            <a:avLst/>
          </a:prstGeom>
          <a:solidFill>
            <a:srgbClr val="0401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p:cNvSpPr txBox="1"/>
          <p:nvPr/>
        </p:nvSpPr>
        <p:spPr>
          <a:xfrm>
            <a:off x="2015378" y="6151533"/>
            <a:ext cx="2520280" cy="646331"/>
          </a:xfrm>
          <a:prstGeom prst="rect">
            <a:avLst/>
          </a:prstGeom>
          <a:noFill/>
        </p:spPr>
        <p:txBody>
          <a:bodyPr wrap="square" rtlCol="0">
            <a:spAutoFit/>
          </a:bodyPr>
          <a:lstStyle/>
          <a:p>
            <a:r>
              <a:rPr lang="en-US" dirty="0" err="1">
                <a:solidFill>
                  <a:schemeClr val="bg1"/>
                </a:solidFill>
                <a:latin typeface="Arial" charset="0"/>
                <a:ea typeface="Arial" charset="0"/>
                <a:cs typeface="Arial" charset="0"/>
              </a:rPr>
              <a:t>Lyzenga</a:t>
            </a:r>
            <a:r>
              <a:rPr lang="en-US" dirty="0">
                <a:solidFill>
                  <a:schemeClr val="bg1"/>
                </a:solidFill>
                <a:latin typeface="Arial" charset="0"/>
                <a:ea typeface="Arial" charset="0"/>
                <a:cs typeface="Arial" charset="0"/>
              </a:rPr>
              <a:t>:  3 classes</a:t>
            </a:r>
          </a:p>
          <a:p>
            <a:endParaRPr lang="en-US" dirty="0">
              <a:solidFill>
                <a:schemeClr val="bg1"/>
              </a:solidFill>
            </a:endParaRPr>
          </a:p>
        </p:txBody>
      </p:sp>
    </p:spTree>
    <p:extLst>
      <p:ext uri="{BB962C8B-B14F-4D97-AF65-F5344CB8AC3E}">
        <p14:creationId xmlns:p14="http://schemas.microsoft.com/office/powerpoint/2010/main" val="8306706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16768" y="0"/>
            <a:ext cx="13249472" cy="1262743"/>
          </a:xfrm>
          <a:prstGeom prst="rect">
            <a:avLst/>
          </a:prstGeom>
          <a:solidFill>
            <a:srgbClr val="0731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88" y="0"/>
            <a:ext cx="7708475" cy="68580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
        <p:nvSpPr>
          <p:cNvPr id="2" name="Titre 1"/>
          <p:cNvSpPr>
            <a:spLocks noGrp="1"/>
          </p:cNvSpPr>
          <p:nvPr>
            <p:ph type="title"/>
          </p:nvPr>
        </p:nvSpPr>
        <p:spPr>
          <a:xfrm>
            <a:off x="0" y="0"/>
            <a:ext cx="12192000" cy="1262743"/>
          </a:xfrm>
          <a:solidFill>
            <a:srgbClr val="08315A">
              <a:alpha val="0"/>
            </a:srgbClr>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Calibration des modèles</a:t>
            </a:r>
            <a:endParaRPr lang="fr-FR" sz="3600" dirty="0" smtClean="0">
              <a:solidFill>
                <a:schemeClr val="bg1"/>
              </a:solidFill>
              <a:latin typeface="Latin Modern Roman 12" charset="0"/>
              <a:ea typeface="Latin Modern Roman 12" charset="0"/>
              <a:cs typeface="Latin Modern Roman 12" charset="0"/>
            </a:endParaRPr>
          </a:p>
        </p:txBody>
      </p:sp>
      <p:sp>
        <p:nvSpPr>
          <p:cNvPr id="8" name="ZoneTexte 7"/>
          <p:cNvSpPr txBox="1"/>
          <p:nvPr/>
        </p:nvSpPr>
        <p:spPr>
          <a:xfrm>
            <a:off x="335360" y="5013176"/>
            <a:ext cx="2520280" cy="646331"/>
          </a:xfrm>
          <a:prstGeom prst="rect">
            <a:avLst/>
          </a:prstGeom>
          <a:noFill/>
        </p:spPr>
        <p:txBody>
          <a:bodyPr wrap="square" rtlCol="0">
            <a:spAutoFit/>
          </a:bodyPr>
          <a:lstStyle/>
          <a:p>
            <a:r>
              <a:rPr lang="en-US" dirty="0" err="1">
                <a:latin typeface="Arial" charset="0"/>
                <a:ea typeface="Arial" charset="0"/>
                <a:cs typeface="Arial" charset="0"/>
              </a:rPr>
              <a:t>Lyzenga</a:t>
            </a:r>
            <a:r>
              <a:rPr lang="en-US" dirty="0">
                <a:latin typeface="Arial" charset="0"/>
                <a:ea typeface="Arial" charset="0"/>
                <a:cs typeface="Arial" charset="0"/>
              </a:rPr>
              <a:t>:  3 classes</a:t>
            </a:r>
          </a:p>
          <a:p>
            <a:endParaRPr lang="en-US" dirty="0"/>
          </a:p>
        </p:txBody>
      </p:sp>
    </p:spTree>
    <p:extLst>
      <p:ext uri="{BB962C8B-B14F-4D97-AF65-F5344CB8AC3E}">
        <p14:creationId xmlns:p14="http://schemas.microsoft.com/office/powerpoint/2010/main" val="1323315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16768" y="0"/>
            <a:ext cx="13249472" cy="1262743"/>
          </a:xfrm>
          <a:prstGeom prst="rect">
            <a:avLst/>
          </a:prstGeom>
          <a:solidFill>
            <a:srgbClr val="0731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er 2"/>
          <p:cNvGrpSpPr/>
          <p:nvPr/>
        </p:nvGrpSpPr>
        <p:grpSpPr>
          <a:xfrm>
            <a:off x="3284069" y="0"/>
            <a:ext cx="7708475" cy="6858000"/>
            <a:chOff x="2235200" y="0"/>
            <a:chExt cx="7708475" cy="685800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200" y="0"/>
              <a:ext cx="7708475" cy="6858000"/>
            </a:xfrm>
            <a:prstGeom prst="rect">
              <a:avLst/>
            </a:prstGeom>
          </p:spPr>
        </p:pic>
        <p:sp>
          <p:nvSpPr>
            <p:cNvPr id="4" name="Rectangle 3"/>
            <p:cNvSpPr/>
            <p:nvPr/>
          </p:nvSpPr>
          <p:spPr>
            <a:xfrm>
              <a:off x="3143672" y="1412776"/>
              <a:ext cx="45719" cy="5760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007768" y="4005064"/>
              <a:ext cx="864096" cy="45719"/>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47728" y="3527297"/>
              <a:ext cx="1440160" cy="45719"/>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40016" y="4005064"/>
              <a:ext cx="45719" cy="2088232"/>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
        <p:nvSpPr>
          <p:cNvPr id="2" name="Titre 1"/>
          <p:cNvSpPr>
            <a:spLocks noGrp="1"/>
          </p:cNvSpPr>
          <p:nvPr>
            <p:ph type="title"/>
          </p:nvPr>
        </p:nvSpPr>
        <p:spPr>
          <a:xfrm>
            <a:off x="0" y="0"/>
            <a:ext cx="12192000" cy="1262743"/>
          </a:xfrm>
          <a:solidFill>
            <a:srgbClr val="08315A">
              <a:alpha val="0"/>
            </a:srgbClr>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Calibration des modèles</a:t>
            </a:r>
            <a:endParaRPr lang="fr-FR" sz="3600" dirty="0" smtClean="0">
              <a:solidFill>
                <a:schemeClr val="bg1"/>
              </a:solidFill>
              <a:latin typeface="Latin Modern Roman 12" charset="0"/>
              <a:ea typeface="Latin Modern Roman 12" charset="0"/>
              <a:cs typeface="Latin Modern Roman 12" charset="0"/>
            </a:endParaRPr>
          </a:p>
        </p:txBody>
      </p:sp>
    </p:spTree>
    <p:extLst>
      <p:ext uri="{BB962C8B-B14F-4D97-AF65-F5344CB8AC3E}">
        <p14:creationId xmlns:p14="http://schemas.microsoft.com/office/powerpoint/2010/main" val="11710685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a:t>
            </a:r>
            <a:r>
              <a:rPr lang="fr-FR" sz="3600" dirty="0" smtClean="0">
                <a:solidFill>
                  <a:schemeClr val="bg1"/>
                </a:solidFill>
                <a:latin typeface="Latin Modern Roman 12" charset="0"/>
                <a:ea typeface="Latin Modern Roman 12" charset="0"/>
                <a:cs typeface="Latin Modern Roman 12" charset="0"/>
              </a:rPr>
              <a:t>M</a:t>
            </a:r>
            <a:r>
              <a:rPr lang="fr-FR" sz="3600" dirty="0" smtClean="0">
                <a:solidFill>
                  <a:schemeClr val="bg1"/>
                </a:solidFill>
                <a:latin typeface="Latin Modern Roman 12" charset="0"/>
                <a:ea typeface="Latin Modern Roman 12" charset="0"/>
                <a:cs typeface="Latin Modern Roman 12" charset="0"/>
              </a:rPr>
              <a:t>odèles empiriques</a:t>
            </a:r>
            <a:endParaRPr lang="fr-FR" sz="3600" dirty="0" smtClean="0">
              <a:solidFill>
                <a:schemeClr val="bg1"/>
              </a:solidFill>
              <a:latin typeface="Latin Modern Roman 12" charset="0"/>
              <a:ea typeface="Latin Modern Roman 12" charset="0"/>
              <a:cs typeface="Latin Modern Roman 12" charset="0"/>
            </a:endParaRPr>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424" y="2161638"/>
            <a:ext cx="2977714" cy="2101026"/>
          </a:xfrm>
          <a:prstGeom prst="rect">
            <a:avLst/>
          </a:prstGeom>
        </p:spPr>
      </p:pic>
      <p:pic>
        <p:nvPicPr>
          <p:cNvPr id="21" name="Imag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 y="2166326"/>
            <a:ext cx="2977714" cy="2101026"/>
          </a:xfrm>
          <a:prstGeom prst="rect">
            <a:avLst/>
          </a:prstGeom>
        </p:spPr>
      </p:pic>
      <p:pic>
        <p:nvPicPr>
          <p:cNvPr id="22" name="Imag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9284" y="2166326"/>
            <a:ext cx="2977714" cy="2101026"/>
          </a:xfrm>
          <a:prstGeom prst="rect">
            <a:avLst/>
          </a:prstGeom>
        </p:spPr>
      </p:pic>
      <p:pic>
        <p:nvPicPr>
          <p:cNvPr id="23" name="Imag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482" y="2161638"/>
            <a:ext cx="2977714" cy="2101026"/>
          </a:xfrm>
          <a:prstGeom prst="rect">
            <a:avLst/>
          </a:prstGeom>
        </p:spPr>
      </p:pic>
      <p:pic>
        <p:nvPicPr>
          <p:cNvPr id="26" name="Imag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8610" y="4627392"/>
            <a:ext cx="2996062" cy="2113973"/>
          </a:xfrm>
          <a:prstGeom prst="rect">
            <a:avLst/>
          </a:prstGeom>
        </p:spPr>
      </p:pic>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90" y="4627393"/>
            <a:ext cx="2996062" cy="2113973"/>
          </a:xfrm>
          <a:prstGeom prst="rect">
            <a:avLst/>
          </a:prstGeom>
        </p:spPr>
      </p:pic>
      <p:pic>
        <p:nvPicPr>
          <p:cNvPr id="28" name="Imag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2073" y="4627394"/>
            <a:ext cx="2996062" cy="2113973"/>
          </a:xfrm>
          <a:prstGeom prst="rect">
            <a:avLst/>
          </a:prstGeom>
        </p:spPr>
      </p:pic>
      <p:pic>
        <p:nvPicPr>
          <p:cNvPr id="29" name="Imag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2227" y="4627395"/>
            <a:ext cx="2996062" cy="2113973"/>
          </a:xfrm>
          <a:prstGeom prst="rect">
            <a:avLst/>
          </a:prstGeom>
        </p:spPr>
      </p:pic>
      <p:pic>
        <p:nvPicPr>
          <p:cNvPr id="32" name="Imag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42156" y="6147"/>
            <a:ext cx="2309509" cy="2054701"/>
          </a:xfrm>
          <a:prstGeom prst="rect">
            <a:avLst/>
          </a:prstGeom>
        </p:spPr>
      </p:pic>
      <p:sp>
        <p:nvSpPr>
          <p:cNvPr id="33" name="Rectangle 32"/>
          <p:cNvSpPr/>
          <p:nvPr/>
        </p:nvSpPr>
        <p:spPr>
          <a:xfrm>
            <a:off x="10214340" y="429424"/>
            <a:ext cx="13698" cy="17259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473229" y="1206090"/>
            <a:ext cx="258889" cy="1369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365359" y="1062948"/>
            <a:ext cx="431481" cy="1369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142025" y="1206090"/>
            <a:ext cx="13698" cy="62564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54224" y="2132856"/>
            <a:ext cx="2545432" cy="6887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31938" y="2135417"/>
            <a:ext cx="2545432" cy="6887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479280" y="2135417"/>
            <a:ext cx="2545432" cy="6887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547376" y="2141469"/>
            <a:ext cx="2545432" cy="6887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ZoneTexte 40"/>
          <p:cNvSpPr txBox="1"/>
          <p:nvPr/>
        </p:nvSpPr>
        <p:spPr>
          <a:xfrm>
            <a:off x="4543914" y="1452314"/>
            <a:ext cx="3096344" cy="369332"/>
          </a:xfrm>
          <a:prstGeom prst="rect">
            <a:avLst/>
          </a:prstGeom>
          <a:noFill/>
        </p:spPr>
        <p:txBody>
          <a:bodyPr wrap="square" rtlCol="0">
            <a:spAutoFit/>
          </a:bodyPr>
          <a:lstStyle/>
          <a:p>
            <a:pPr algn="ctr"/>
            <a:r>
              <a:rPr lang="en-US" dirty="0" err="1" smtClean="0"/>
              <a:t>Lyzenga</a:t>
            </a:r>
            <a:r>
              <a:rPr lang="en-US" dirty="0" smtClean="0"/>
              <a:t>:  3 classes</a:t>
            </a:r>
            <a:endParaRPr lang="en-US" dirty="0"/>
          </a:p>
        </p:txBody>
      </p:sp>
      <p:sp>
        <p:nvSpPr>
          <p:cNvPr id="42" name="ZoneTexte 41"/>
          <p:cNvSpPr txBox="1"/>
          <p:nvPr/>
        </p:nvSpPr>
        <p:spPr>
          <a:xfrm>
            <a:off x="4485124" y="4267352"/>
            <a:ext cx="3096344" cy="369332"/>
          </a:xfrm>
          <a:prstGeom prst="rect">
            <a:avLst/>
          </a:prstGeom>
          <a:noFill/>
        </p:spPr>
        <p:txBody>
          <a:bodyPr wrap="square" rtlCol="0">
            <a:spAutoFit/>
          </a:bodyPr>
          <a:lstStyle/>
          <a:p>
            <a:pPr algn="ctr"/>
            <a:r>
              <a:rPr lang="en-US" dirty="0" err="1" smtClean="0"/>
              <a:t>Stumpf</a:t>
            </a:r>
            <a:r>
              <a:rPr lang="en-US" dirty="0" smtClean="0"/>
              <a:t>:  8 classes</a:t>
            </a:r>
            <a:endParaRPr lang="en-US" dirty="0"/>
          </a:p>
        </p:txBody>
      </p:sp>
    </p:spTree>
    <p:extLst>
      <p:ext uri="{BB962C8B-B14F-4D97-AF65-F5344CB8AC3E}">
        <p14:creationId xmlns:p14="http://schemas.microsoft.com/office/powerpoint/2010/main" val="1569779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Discussion</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5" y="1359718"/>
            <a:ext cx="4464497" cy="5396954"/>
          </a:xfrm>
          <a:prstGeom prst="rect">
            <a:avLst/>
          </a:prstGeom>
        </p:spPr>
      </p:pic>
      <p:sp>
        <p:nvSpPr>
          <p:cNvPr id="5" name="Rectangle 3"/>
          <p:cNvSpPr txBox="1">
            <a:spLocks noChangeArrowheads="1"/>
          </p:cNvSpPr>
          <p:nvPr/>
        </p:nvSpPr>
        <p:spPr bwMode="auto">
          <a:xfrm>
            <a:off x="1" y="1484784"/>
            <a:ext cx="6095999"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Evidente corrélation spatiale de l’erreur, notamment près des côtes</a:t>
            </a:r>
          </a:p>
          <a:p>
            <a:pPr eaLnBrk="1" hangingPunct="1">
              <a:lnSpc>
                <a:spcPct val="90000"/>
              </a:lnSpc>
              <a:spcBef>
                <a:spcPts val="100"/>
              </a:spcBef>
              <a:spcAft>
                <a:spcPct val="50000"/>
              </a:spcAft>
              <a:buClr>
                <a:srgbClr val="333399"/>
              </a:buClr>
              <a:defRPr/>
            </a:pPr>
            <a:endParaRPr lang="fr-FR"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Une classification restreinte permet une amélioration de la précision des prédictions.</a:t>
            </a:r>
          </a:p>
        </p:txBody>
      </p:sp>
    </p:spTree>
    <p:extLst>
      <p:ext uri="{BB962C8B-B14F-4D97-AF65-F5344CB8AC3E}">
        <p14:creationId xmlns:p14="http://schemas.microsoft.com/office/powerpoint/2010/main" val="1552773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Principes physiques en milieu aqueux</a:t>
            </a:r>
          </a:p>
        </p:txBody>
      </p:sp>
      <p:sp>
        <p:nvSpPr>
          <p:cNvPr id="5" name="Rectangle 3"/>
          <p:cNvSpPr txBox="1">
            <a:spLocks noChangeArrowheads="1"/>
          </p:cNvSpPr>
          <p:nvPr/>
        </p:nvSpPr>
        <p:spPr bwMode="auto">
          <a:xfrm>
            <a:off x="1" y="1362135"/>
            <a:ext cx="6168570"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Radiance</a:t>
            </a:r>
          </a:p>
          <a:p>
            <a:pPr lvl="1" eaLnBrk="1" hangingPunct="1">
              <a:lnSpc>
                <a:spcPct val="90000"/>
              </a:lnSpc>
              <a:spcBef>
                <a:spcPts val="100"/>
              </a:spcBef>
              <a:spcAft>
                <a:spcPct val="50000"/>
              </a:spcAft>
              <a:buClr>
                <a:srgbClr val="333399"/>
              </a:buClr>
              <a:defRPr/>
            </a:pPr>
            <a:r>
              <a:rPr lang="fr-FR" sz="1800" kern="0" dirty="0" smtClean="0">
                <a:solidFill>
                  <a:srgbClr val="000000"/>
                </a:solidFill>
                <a:latin typeface="Arial" charset="0"/>
                <a:ea typeface="Arial" charset="0"/>
                <a:cs typeface="Arial" charset="0"/>
              </a:rPr>
              <a:t>Signal </a:t>
            </a:r>
            <a:r>
              <a:rPr lang="fr-FR" sz="1800" kern="0" dirty="0" smtClean="0">
                <a:solidFill>
                  <a:srgbClr val="000000"/>
                </a:solidFill>
                <a:latin typeface="Arial" charset="0"/>
                <a:ea typeface="Arial" charset="0"/>
                <a:cs typeface="Arial" charset="0"/>
              </a:rPr>
              <a:t>enregistré</a:t>
            </a:r>
            <a:r>
              <a:rPr lang="fr-FR" sz="1800" kern="0" dirty="0" smtClean="0">
                <a:solidFill>
                  <a:srgbClr val="000000"/>
                </a:solidFill>
                <a:latin typeface="Arial" charset="0"/>
                <a:ea typeface="Arial" charset="0"/>
                <a:cs typeface="Arial" charset="0"/>
              </a:rPr>
              <a:t> par le satellite</a:t>
            </a:r>
          </a:p>
          <a:p>
            <a:pPr lvl="1" eaLnBrk="1" hangingPunct="1">
              <a:lnSpc>
                <a:spcPct val="90000"/>
              </a:lnSpc>
              <a:spcBef>
                <a:spcPts val="100"/>
              </a:spcBef>
              <a:spcAft>
                <a:spcPct val="50000"/>
              </a:spcAft>
              <a:buClr>
                <a:srgbClr val="333399"/>
              </a:buClr>
              <a:defRPr/>
            </a:pPr>
            <a:r>
              <a:rPr lang="fr-FR" sz="1800" dirty="0" smtClean="0">
                <a:latin typeface="Arial" charset="0"/>
                <a:ea typeface="Arial" charset="0"/>
                <a:cs typeface="Arial" charset="0"/>
              </a:rPr>
              <a:t>Correspond à une mesure de la radiation électromagnétique émise ou réfléchie par une surface.</a:t>
            </a:r>
          </a:p>
          <a:p>
            <a:pPr lvl="1" eaLnBrk="1" hangingPunct="1">
              <a:lnSpc>
                <a:spcPct val="90000"/>
              </a:lnSpc>
              <a:spcBef>
                <a:spcPts val="100"/>
              </a:spcBef>
              <a:spcAft>
                <a:spcPct val="50000"/>
              </a:spcAft>
              <a:buClr>
                <a:srgbClr val="333399"/>
              </a:buClr>
              <a:defRPr/>
            </a:pPr>
            <a:r>
              <a:rPr lang="fr-FR" sz="1800" dirty="0" smtClean="0">
                <a:latin typeface="Arial" charset="0"/>
                <a:ea typeface="Arial" charset="0"/>
                <a:cs typeface="Arial" charset="0"/>
              </a:rPr>
              <a:t>Dépend de :</a:t>
            </a:r>
          </a:p>
          <a:p>
            <a:pPr lvl="2"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La taille de la surface, </a:t>
            </a:r>
          </a:p>
          <a:p>
            <a:pPr lvl="2"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L’angle de vue et l’angle solide du senseur</a:t>
            </a:r>
          </a:p>
          <a:p>
            <a:pPr lvl="2"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La réflectance en fonction de la longueurs d’onde</a:t>
            </a:r>
          </a:p>
          <a:p>
            <a:pPr lvl="2"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L’</a:t>
            </a:r>
            <a:r>
              <a:rPr lang="fr-FR" sz="1600" dirty="0" err="1" smtClean="0">
                <a:latin typeface="Arial" charset="0"/>
                <a:ea typeface="Arial" charset="0"/>
                <a:cs typeface="Arial" charset="0"/>
              </a:rPr>
              <a:t>Irradiance</a:t>
            </a:r>
            <a:endParaRPr lang="fr-FR" sz="16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fr-FR" sz="2000" dirty="0" smtClean="0">
                <a:latin typeface="Arial" charset="0"/>
                <a:ea typeface="Arial" charset="0"/>
                <a:cs typeface="Arial" charset="0"/>
              </a:rPr>
              <a:t>Atténuation</a:t>
            </a:r>
          </a:p>
          <a:p>
            <a:pPr lvl="1" eaLnBrk="1" hangingPunct="1">
              <a:lnSpc>
                <a:spcPct val="90000"/>
              </a:lnSpc>
              <a:spcBef>
                <a:spcPts val="100"/>
              </a:spcBef>
              <a:spcAft>
                <a:spcPct val="50000"/>
              </a:spcAft>
              <a:buClr>
                <a:srgbClr val="333399"/>
              </a:buClr>
              <a:defRPr/>
            </a:pPr>
            <a:r>
              <a:rPr lang="fr-FR" sz="1800" dirty="0" smtClean="0">
                <a:latin typeface="Arial" charset="0"/>
                <a:ea typeface="Arial" charset="0"/>
                <a:cs typeface="Arial" charset="0"/>
              </a:rPr>
              <a:t>Est décrite par les phénomènes d’Absorption et de Diffusion</a:t>
            </a:r>
          </a:p>
          <a:p>
            <a:pPr lvl="1" eaLnBrk="1" hangingPunct="1">
              <a:lnSpc>
                <a:spcPct val="90000"/>
              </a:lnSpc>
              <a:spcBef>
                <a:spcPts val="100"/>
              </a:spcBef>
              <a:spcAft>
                <a:spcPct val="50000"/>
              </a:spcAft>
              <a:buClr>
                <a:srgbClr val="333399"/>
              </a:buClr>
              <a:defRPr/>
            </a:pPr>
            <a:endParaRPr lang="fr-FR" sz="1600" dirty="0" smtClean="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7" name="ZoneTexte 6"/>
              <p:cNvSpPr txBox="1"/>
              <p:nvPr/>
            </p:nvSpPr>
            <p:spPr>
              <a:xfrm>
                <a:off x="7231309" y="5733256"/>
                <a:ext cx="4105609" cy="4510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3000" b="0" i="1" smtClean="0">
                          <a:latin typeface="Cambria Math" charset="0"/>
                        </a:rPr>
                        <m:t>𝐿</m:t>
                      </m:r>
                      <m:d>
                        <m:dPr>
                          <m:ctrlPr>
                            <a:rPr lang="fr-CH" sz="3000" b="0" i="1" smtClean="0">
                              <a:latin typeface="Cambria Math" charset="0"/>
                            </a:rPr>
                          </m:ctrlPr>
                        </m:dPr>
                        <m:e>
                          <m:r>
                            <a:rPr lang="fr-CH" sz="3000" b="0" i="1" smtClean="0">
                              <a:latin typeface="Cambria Math" charset="0"/>
                            </a:rPr>
                            <m:t>h</m:t>
                          </m:r>
                        </m:e>
                      </m:d>
                      <m:r>
                        <a:rPr lang="fr-CH" sz="3000" b="0" i="1" smtClean="0">
                          <a:latin typeface="Cambria Math" charset="0"/>
                        </a:rPr>
                        <m:t>=</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𝑠</m:t>
                          </m:r>
                        </m:sub>
                      </m:sSub>
                      <m:r>
                        <a:rPr lang="fr-CH" sz="3000" i="1">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𝑏</m:t>
                          </m:r>
                        </m:sub>
                      </m:sSub>
                      <m:r>
                        <a:rPr lang="fr-CH" sz="3000" b="0" i="1" smtClean="0">
                          <a:latin typeface="Cambria Math" charset="0"/>
                        </a:rPr>
                        <m:t>𝑒</m:t>
                      </m:r>
                      <m:r>
                        <a:rPr lang="fr-CH" sz="3000" b="0" i="1" baseline="30000" smtClean="0">
                          <a:latin typeface="Cambria Math" charset="0"/>
                        </a:rPr>
                        <m:t>_</m:t>
                      </m:r>
                      <m:r>
                        <a:rPr lang="fr-CH" sz="3000" b="0" i="1" baseline="30000" smtClean="0">
                          <a:latin typeface="Cambria Math" charset="0"/>
                        </a:rPr>
                        <m:t>𝑘h</m:t>
                      </m:r>
                    </m:oMath>
                  </m:oMathPara>
                </a14:m>
                <a:endParaRPr lang="fr-FR" sz="3000" baseline="30000" dirty="0"/>
              </a:p>
            </p:txBody>
          </p:sp>
        </mc:Choice>
        <mc:Fallback xmlns="">
          <p:sp>
            <p:nvSpPr>
              <p:cNvPr id="7" name="ZoneTexte 6"/>
              <p:cNvSpPr txBox="1">
                <a:spLocks noRot="1" noChangeAspect="1" noMove="1" noResize="1" noEditPoints="1" noAdjustHandles="1" noChangeArrowheads="1" noChangeShapeType="1" noTextEdit="1"/>
              </p:cNvSpPr>
              <p:nvPr/>
            </p:nvSpPr>
            <p:spPr>
              <a:xfrm>
                <a:off x="7231309" y="5733256"/>
                <a:ext cx="4105609" cy="451021"/>
              </a:xfrm>
              <a:prstGeom prst="rect">
                <a:avLst/>
              </a:prstGeom>
              <a:blipFill rotWithShape="0">
                <a:blip r:embed="rId4"/>
                <a:stretch>
                  <a:fillRect/>
                </a:stretch>
              </a:blipFill>
            </p:spPr>
            <p:txBody>
              <a:bodyPr/>
              <a:lstStyle/>
              <a:p>
                <a:r>
                  <a:rPr lang="en-US">
                    <a:noFill/>
                  </a:rPr>
                  <a:t> </a:t>
                </a:r>
              </a:p>
            </p:txBody>
          </p:sp>
        </mc:Fallback>
      </mc:AlternateContent>
      <p:pic>
        <p:nvPicPr>
          <p:cNvPr id="8"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536160" y="1340768"/>
            <a:ext cx="3624117" cy="3532532"/>
          </a:xfrm>
          <a:prstGeom prst="rect">
            <a:avLst/>
          </a:prstGeom>
          <a:noFill/>
          <a:ln w="9525">
            <a:noFill/>
            <a:miter lim="800000"/>
            <a:headEnd/>
            <a:tailEnd/>
          </a:ln>
        </p:spPr>
      </p:pic>
    </p:spTree>
    <p:extLst>
      <p:ext uri="{BB962C8B-B14F-4D97-AF65-F5344CB8AC3E}">
        <p14:creationId xmlns:p14="http://schemas.microsoft.com/office/powerpoint/2010/main" val="1827551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Discussion</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947" y="1412776"/>
            <a:ext cx="4765589" cy="4855790"/>
          </a:xfrm>
          <a:prstGeom prst="rect">
            <a:avLst/>
          </a:prstGeom>
        </p:spPr>
      </p:pic>
      <p:sp>
        <p:nvSpPr>
          <p:cNvPr id="5" name="Rectangle 3"/>
          <p:cNvSpPr txBox="1">
            <a:spLocks noChangeArrowheads="1"/>
          </p:cNvSpPr>
          <p:nvPr/>
        </p:nvSpPr>
        <p:spPr bwMode="auto">
          <a:xfrm>
            <a:off x="1" y="1484784"/>
            <a:ext cx="6095999"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Evidente corrélation spatiale de l’erreur, notamment près des côtes</a:t>
            </a:r>
          </a:p>
          <a:p>
            <a:pPr eaLnBrk="1" hangingPunct="1">
              <a:lnSpc>
                <a:spcPct val="90000"/>
              </a:lnSpc>
              <a:spcBef>
                <a:spcPts val="100"/>
              </a:spcBef>
              <a:spcAft>
                <a:spcPct val="50000"/>
              </a:spcAft>
              <a:buClr>
                <a:srgbClr val="333399"/>
              </a:buClr>
              <a:defRPr/>
            </a:pPr>
            <a:endParaRPr lang="fr-FR"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Une classification restreinte permet une amélioration de la précision des prédictions.</a:t>
            </a:r>
          </a:p>
          <a:p>
            <a:pPr eaLnBrk="1" hangingPunct="1">
              <a:lnSpc>
                <a:spcPct val="90000"/>
              </a:lnSpc>
              <a:spcBef>
                <a:spcPts val="100"/>
              </a:spcBef>
              <a:spcAft>
                <a:spcPct val="50000"/>
              </a:spcAft>
              <a:buClr>
                <a:srgbClr val="333399"/>
              </a:buClr>
              <a:defRPr/>
            </a:pPr>
            <a:endParaRPr lang="fr-FR"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Avec la réalisation d’étape de prétraitement sur chaque empreinte de détecteur, aucune différence systématique des résultats ne semble prévenir une application à large échelle</a:t>
            </a:r>
          </a:p>
        </p:txBody>
      </p:sp>
    </p:spTree>
    <p:extLst>
      <p:ext uri="{BB962C8B-B14F-4D97-AF65-F5344CB8AC3E}">
        <p14:creationId xmlns:p14="http://schemas.microsoft.com/office/powerpoint/2010/main" val="6519241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Discussion</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066" y="1262743"/>
            <a:ext cx="4613454" cy="5406617"/>
          </a:xfrm>
          <a:prstGeom prst="rect">
            <a:avLst/>
          </a:prstGeom>
        </p:spPr>
      </p:pic>
      <p:sp>
        <p:nvSpPr>
          <p:cNvPr id="8" name="Rectangle 3"/>
          <p:cNvSpPr txBox="1">
            <a:spLocks noChangeArrowheads="1"/>
          </p:cNvSpPr>
          <p:nvPr/>
        </p:nvSpPr>
        <p:spPr bwMode="auto">
          <a:xfrm>
            <a:off x="1" y="1484784"/>
            <a:ext cx="6095999"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Evidente corrélation spatiale de l’erreur, notamment près des côtes</a:t>
            </a:r>
          </a:p>
          <a:p>
            <a:pPr eaLnBrk="1" hangingPunct="1">
              <a:lnSpc>
                <a:spcPct val="90000"/>
              </a:lnSpc>
              <a:spcBef>
                <a:spcPts val="100"/>
              </a:spcBef>
              <a:spcAft>
                <a:spcPct val="50000"/>
              </a:spcAft>
              <a:buClr>
                <a:srgbClr val="333399"/>
              </a:buClr>
              <a:defRPr/>
            </a:pPr>
            <a:endParaRPr lang="fr-FR"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Une classification restreinte permet une amélioration de la précision des prédictions.</a:t>
            </a:r>
          </a:p>
          <a:p>
            <a:pPr eaLnBrk="1" hangingPunct="1">
              <a:lnSpc>
                <a:spcPct val="90000"/>
              </a:lnSpc>
              <a:spcBef>
                <a:spcPts val="100"/>
              </a:spcBef>
              <a:spcAft>
                <a:spcPct val="50000"/>
              </a:spcAft>
              <a:buClr>
                <a:srgbClr val="333399"/>
              </a:buClr>
              <a:defRPr/>
            </a:pPr>
            <a:endParaRPr lang="fr-FR"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Avec la réalisation d’étape de prétraitement sur chaque empreinte de détecteur, aucune différence systématique des résultats ne semble prévenir une application à large échelle.</a:t>
            </a:r>
          </a:p>
          <a:p>
            <a:pPr eaLnBrk="1" hangingPunct="1">
              <a:lnSpc>
                <a:spcPct val="90000"/>
              </a:lnSpc>
              <a:spcBef>
                <a:spcPts val="100"/>
              </a:spcBef>
              <a:spcAft>
                <a:spcPct val="50000"/>
              </a:spcAft>
              <a:buClr>
                <a:srgbClr val="333399"/>
              </a:buClr>
              <a:defRPr/>
            </a:pPr>
            <a:endParaRPr lang="fr-FR"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fr-FR" sz="2000" dirty="0" smtClean="0">
                <a:latin typeface="Arial" charset="0"/>
                <a:ea typeface="Arial" charset="0"/>
                <a:cs typeface="Arial" charset="0"/>
              </a:rPr>
              <a:t>Le modèle de </a:t>
            </a:r>
            <a:r>
              <a:rPr lang="fr-FR" sz="2000" dirty="0" err="1" smtClean="0">
                <a:latin typeface="Arial" charset="0"/>
                <a:ea typeface="Arial" charset="0"/>
                <a:cs typeface="Arial" charset="0"/>
              </a:rPr>
              <a:t>Lyzenga</a:t>
            </a:r>
            <a:r>
              <a:rPr lang="fr-FR" sz="2000" dirty="0" smtClean="0">
                <a:latin typeface="Arial" charset="0"/>
                <a:ea typeface="Arial" charset="0"/>
                <a:cs typeface="Arial" charset="0"/>
              </a:rPr>
              <a:t> semble offrir une légère amélioration de la précision des prédictions</a:t>
            </a:r>
            <a:r>
              <a:rPr lang="fr-FR" sz="2000" dirty="0" smtClean="0">
                <a:latin typeface="Arial" charset="0"/>
                <a:ea typeface="Arial" charset="0"/>
                <a:cs typeface="Arial" charset="0"/>
              </a:rPr>
              <a:t>, au regard des résultats globaux.</a:t>
            </a:r>
            <a:endParaRPr lang="fr-FR" sz="2000" dirty="0">
              <a:latin typeface="Arial" charset="0"/>
              <a:ea typeface="Arial" charset="0"/>
              <a:cs typeface="Arial" charset="0"/>
            </a:endParaRPr>
          </a:p>
        </p:txBody>
      </p:sp>
      <p:sp>
        <p:nvSpPr>
          <p:cNvPr id="5" name="ZoneTexte 4"/>
          <p:cNvSpPr txBox="1"/>
          <p:nvPr/>
        </p:nvSpPr>
        <p:spPr>
          <a:xfrm>
            <a:off x="10488488" y="1916832"/>
            <a:ext cx="1703512" cy="646331"/>
          </a:xfrm>
          <a:prstGeom prst="rect">
            <a:avLst/>
          </a:prstGeom>
          <a:noFill/>
        </p:spPr>
        <p:txBody>
          <a:bodyPr wrap="square" rtlCol="0">
            <a:spAutoFit/>
          </a:bodyPr>
          <a:lstStyle/>
          <a:p>
            <a:r>
              <a:rPr lang="fr-FR" sz="1200" dirty="0" err="1" smtClean="0">
                <a:latin typeface="Arial" charset="0"/>
                <a:ea typeface="Arial" charset="0"/>
                <a:cs typeface="Arial" charset="0"/>
              </a:rPr>
              <a:t>Lyzenga</a:t>
            </a:r>
            <a:r>
              <a:rPr lang="fr-FR" sz="1200" dirty="0" smtClean="0">
                <a:latin typeface="Arial" charset="0"/>
                <a:ea typeface="Arial" charset="0"/>
                <a:cs typeface="Arial" charset="0"/>
              </a:rPr>
              <a:t> a une meilleure précision 9/15 </a:t>
            </a:r>
            <a:r>
              <a:rPr lang="fr-FR" sz="1200" dirty="0" smtClean="0">
                <a:latin typeface="Arial" charset="0"/>
                <a:ea typeface="Arial" charset="0"/>
                <a:cs typeface="Arial" charset="0"/>
              </a:rPr>
              <a:t>fois.</a:t>
            </a:r>
            <a:endParaRPr lang="fr-FR" sz="1200" dirty="0">
              <a:latin typeface="Arial" charset="0"/>
              <a:ea typeface="Arial" charset="0"/>
              <a:cs typeface="Arial" charset="0"/>
            </a:endParaRPr>
          </a:p>
        </p:txBody>
      </p:sp>
    </p:spTree>
    <p:extLst>
      <p:ext uri="{BB962C8B-B14F-4D97-AF65-F5344CB8AC3E}">
        <p14:creationId xmlns:p14="http://schemas.microsoft.com/office/powerpoint/2010/main" val="4283615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Conclusion</a:t>
            </a:r>
          </a:p>
        </p:txBody>
      </p:sp>
      <p:sp>
        <p:nvSpPr>
          <p:cNvPr id="5" name="Rectangle 3"/>
          <p:cNvSpPr txBox="1">
            <a:spLocks noChangeArrowheads="1"/>
          </p:cNvSpPr>
          <p:nvPr/>
        </p:nvSpPr>
        <p:spPr bwMode="auto">
          <a:xfrm>
            <a:off x="1" y="1362135"/>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Travail accompli</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Sentinel-2 a démontré sa capacité à produire de la BS</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Une approche basée sur une étape initiale de classification a été évaluée.</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La possibilité de production de données à large échelle a été démontrée</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De fortes corrélation spatiales de l’erreur estimée, proche des côtes, ont été mises en évidence</a:t>
            </a:r>
          </a:p>
          <a:p>
            <a:pPr eaLnBrk="1" hangingPunct="1">
              <a:lnSpc>
                <a:spcPct val="90000"/>
              </a:lnSpc>
              <a:spcBef>
                <a:spcPts val="100"/>
              </a:spcBef>
              <a:spcAft>
                <a:spcPct val="50000"/>
              </a:spcAft>
              <a:buClr>
                <a:srgbClr val="333399"/>
              </a:buClr>
              <a:defRPr/>
            </a:pPr>
            <a:r>
              <a:rPr lang="fr-FR" sz="2000" dirty="0" smtClean="0">
                <a:latin typeface="Arial" charset="0"/>
                <a:ea typeface="Arial" charset="0"/>
                <a:cs typeface="Arial" charset="0"/>
              </a:rPr>
              <a:t>Voies d’amélioration</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L’élaboration d’une classification de la turbidité. </a:t>
            </a:r>
            <a:endParaRPr lang="fr-FR"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La réalisation de mesures de terrain du type de fonds afin de calculer les DII.</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La création d’un modèle basée conjointement sur les descripteurs de </a:t>
            </a:r>
            <a:r>
              <a:rPr lang="fr-FR" sz="1600" dirty="0" err="1" smtClean="0">
                <a:latin typeface="Arial" charset="0"/>
                <a:ea typeface="Arial" charset="0"/>
                <a:cs typeface="Arial" charset="0"/>
              </a:rPr>
              <a:t>Lyzenga</a:t>
            </a:r>
            <a:r>
              <a:rPr lang="fr-FR" sz="1600" dirty="0" smtClean="0">
                <a:latin typeface="Arial" charset="0"/>
                <a:ea typeface="Arial" charset="0"/>
                <a:cs typeface="Arial" charset="0"/>
              </a:rPr>
              <a:t> et de Stumpf avec l’insertion d’un </a:t>
            </a:r>
            <a:r>
              <a:rPr lang="fr-FR" sz="1600" dirty="0" err="1" smtClean="0">
                <a:latin typeface="Arial" charset="0"/>
                <a:ea typeface="Arial" charset="0"/>
                <a:cs typeface="Arial" charset="0"/>
              </a:rPr>
              <a:t>pénalisateur</a:t>
            </a:r>
            <a:r>
              <a:rPr lang="fr-FR" sz="1600" dirty="0" smtClean="0">
                <a:latin typeface="Arial" charset="0"/>
                <a:ea typeface="Arial" charset="0"/>
                <a:cs typeface="Arial" charset="0"/>
              </a:rPr>
              <a:t>. </a:t>
            </a:r>
            <a:endParaRPr lang="fr-FR"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La détection et la suppression de pixels ayant des valeurs extrêmes  avant la classification.</a:t>
            </a:r>
            <a:endParaRPr lang="fr-FR" sz="1600" dirty="0">
              <a:latin typeface="Arial" charset="0"/>
              <a:ea typeface="Arial" charset="0"/>
              <a:cs typeface="Arial"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1363046"/>
            <a:ext cx="5591116" cy="5396979"/>
          </a:xfrm>
          <a:prstGeom prst="rect">
            <a:avLst/>
          </a:prstGeom>
        </p:spPr>
      </p:pic>
    </p:spTree>
    <p:extLst>
      <p:ext uri="{BB962C8B-B14F-4D97-AF65-F5344CB8AC3E}">
        <p14:creationId xmlns:p14="http://schemas.microsoft.com/office/powerpoint/2010/main" val="1751912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Conclusion</a:t>
            </a:r>
          </a:p>
        </p:txBody>
      </p:sp>
      <p:sp>
        <p:nvSpPr>
          <p:cNvPr id="5" name="Rectangle 3"/>
          <p:cNvSpPr txBox="1">
            <a:spLocks noChangeArrowheads="1"/>
          </p:cNvSpPr>
          <p:nvPr/>
        </p:nvSpPr>
        <p:spPr bwMode="auto">
          <a:xfrm>
            <a:off x="1" y="3212976"/>
            <a:ext cx="6291942" cy="36450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algn="ctr" eaLnBrk="1" hangingPunct="1">
              <a:lnSpc>
                <a:spcPct val="90000"/>
              </a:lnSpc>
              <a:spcBef>
                <a:spcPts val="100"/>
              </a:spcBef>
              <a:spcAft>
                <a:spcPct val="50000"/>
              </a:spcAft>
              <a:buClr>
                <a:srgbClr val="333399"/>
              </a:buClr>
              <a:buNone/>
              <a:defRPr/>
            </a:pPr>
            <a:r>
              <a:rPr lang="fr-FR" sz="2100" kern="0" dirty="0" smtClean="0">
                <a:solidFill>
                  <a:srgbClr val="000000"/>
                </a:solidFill>
                <a:latin typeface="Arial" charset="0"/>
                <a:ea typeface="Arial" charset="0"/>
                <a:cs typeface="Arial" charset="0"/>
              </a:rPr>
              <a:t>Merci pour votre attention</a:t>
            </a:r>
          </a:p>
          <a:p>
            <a:pPr marL="0" lvl="0" indent="0" algn="ctr" eaLnBrk="1" hangingPunct="1">
              <a:lnSpc>
                <a:spcPct val="90000"/>
              </a:lnSpc>
              <a:spcBef>
                <a:spcPts val="100"/>
              </a:spcBef>
              <a:spcAft>
                <a:spcPct val="50000"/>
              </a:spcAft>
              <a:buClr>
                <a:srgbClr val="333399"/>
              </a:buClr>
              <a:buNone/>
              <a:defRPr/>
            </a:pPr>
            <a:endParaRPr lang="fr-FR" sz="2000" kern="0" dirty="0" smtClean="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endParaRPr lang="fr-FR" sz="1800" kern="0" dirty="0" smtClean="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endParaRPr lang="fr-FR" sz="1800" kern="0" dirty="0" smtClean="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r>
              <a:rPr lang="fr-FR" sz="1800" kern="0" dirty="0" smtClean="0">
                <a:solidFill>
                  <a:srgbClr val="000000"/>
                </a:solidFill>
                <a:latin typeface="Arial" charset="0"/>
                <a:ea typeface="Arial" charset="0"/>
                <a:cs typeface="Arial" charset="0"/>
              </a:rPr>
              <a:t>Ce travail à été réalisé avec la collaboration de :</a:t>
            </a:r>
          </a:p>
          <a:p>
            <a:pPr marL="0" lvl="0" indent="0" algn="ctr" eaLnBrk="1" hangingPunct="1">
              <a:lnSpc>
                <a:spcPct val="90000"/>
              </a:lnSpc>
              <a:spcBef>
                <a:spcPts val="100"/>
              </a:spcBef>
              <a:spcAft>
                <a:spcPct val="50000"/>
              </a:spcAft>
              <a:buClr>
                <a:srgbClr val="333399"/>
              </a:buClr>
              <a:buNone/>
              <a:defRPr/>
            </a:pPr>
            <a:endParaRPr lang="fr-FR" sz="1800" kern="0" dirty="0" smtClean="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r>
              <a:rPr lang="fr-FR" sz="1800" kern="0" dirty="0" smtClean="0">
                <a:solidFill>
                  <a:srgbClr val="000000"/>
                </a:solidFill>
                <a:latin typeface="Arial" charset="0"/>
                <a:ea typeface="Arial" charset="0"/>
                <a:cs typeface="Arial" charset="0"/>
              </a:rPr>
              <a:t>IFERMER - LEAND NC, EPFL, SHOM</a:t>
            </a:r>
          </a:p>
          <a:p>
            <a:pPr marL="0" lvl="0" indent="0" algn="ctr" eaLnBrk="1" hangingPunct="1">
              <a:lnSpc>
                <a:spcPct val="90000"/>
              </a:lnSpc>
              <a:spcBef>
                <a:spcPts val="100"/>
              </a:spcBef>
              <a:spcAft>
                <a:spcPct val="50000"/>
              </a:spcAft>
              <a:buClr>
                <a:srgbClr val="333399"/>
              </a:buClr>
              <a:buNone/>
              <a:defRPr/>
            </a:pPr>
            <a:r>
              <a:rPr lang="fr-FR" sz="1800" kern="0" dirty="0" smtClean="0">
                <a:solidFill>
                  <a:srgbClr val="000000"/>
                </a:solidFill>
                <a:latin typeface="Arial" charset="0"/>
                <a:ea typeface="Arial" charset="0"/>
                <a:cs typeface="Arial" charset="0"/>
              </a:rPr>
              <a:t> </a:t>
            </a:r>
            <a:endParaRPr lang="fr-FR" sz="1800" dirty="0">
              <a:latin typeface="Arial" charset="0"/>
              <a:ea typeface="Arial" charset="0"/>
              <a:cs typeface="Arial"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1363046"/>
            <a:ext cx="5591116" cy="5396979"/>
          </a:xfrm>
          <a:prstGeom prst="rect">
            <a:avLst/>
          </a:prstGeom>
        </p:spPr>
      </p:pic>
    </p:spTree>
    <p:extLst>
      <p:ext uri="{BB962C8B-B14F-4D97-AF65-F5344CB8AC3E}">
        <p14:creationId xmlns:p14="http://schemas.microsoft.com/office/powerpoint/2010/main" val="9000546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60278"/>
            <a:ext cx="6019800" cy="3733800"/>
          </a:xfrm>
          <a:prstGeom prst="rect">
            <a:avLst/>
          </a:prstGeom>
        </p:spPr>
      </p:pic>
      <p:sp>
        <p:nvSpPr>
          <p:cNvPr id="9" name="Rectangle 3"/>
          <p:cNvSpPr txBox="1">
            <a:spLocks noChangeArrowheads="1"/>
          </p:cNvSpPr>
          <p:nvPr/>
        </p:nvSpPr>
        <p:spPr bwMode="auto">
          <a:xfrm>
            <a:off x="6081626" y="1052736"/>
            <a:ext cx="6104383"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Sun Glint Removal : </a:t>
            </a:r>
          </a:p>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methods of </a:t>
            </a:r>
            <a:r>
              <a:rPr lang="nb-NO" sz="2000" dirty="0" err="1">
                <a:latin typeface="Arial" charset="0"/>
                <a:ea typeface="Arial" charset="0"/>
                <a:cs typeface="Arial" charset="0"/>
              </a:rPr>
              <a:t>Hedley</a:t>
            </a:r>
            <a:r>
              <a:rPr lang="nb-NO" sz="2000" dirty="0">
                <a:latin typeface="Arial" charset="0"/>
                <a:ea typeface="Arial" charset="0"/>
                <a:cs typeface="Arial" charset="0"/>
              </a:rPr>
              <a:t> et al., 2004 </a:t>
            </a:r>
          </a:p>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 </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
        <p:nvSpPr>
          <p:cNvPr id="5" name="Rectangle 3"/>
          <p:cNvSpPr txBox="1">
            <a:spLocks noChangeArrowheads="1"/>
          </p:cNvSpPr>
          <p:nvPr/>
        </p:nvSpPr>
        <p:spPr bwMode="auto">
          <a:xfrm>
            <a:off x="0" y="1362135"/>
            <a:ext cx="12191999"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algn="ctr" eaLnBrk="1" hangingPunct="1">
              <a:lnSpc>
                <a:spcPct val="90000"/>
              </a:lnSpc>
              <a:spcBef>
                <a:spcPts val="100"/>
              </a:spcBef>
              <a:spcAft>
                <a:spcPct val="50000"/>
              </a:spcAft>
              <a:buClr>
                <a:srgbClr val="333399"/>
              </a:buClr>
              <a:buNone/>
              <a:defRPr/>
            </a:pPr>
            <a:r>
              <a:rPr lang="en-US" kern="0" dirty="0" smtClean="0">
                <a:solidFill>
                  <a:srgbClr val="000000"/>
                </a:solidFill>
                <a:latin typeface="Arial" charset="0"/>
                <a:ea typeface="Arial" charset="0"/>
                <a:cs typeface="Arial" charset="0"/>
              </a:rPr>
              <a:t>Achieved on individually on detectors’ </a:t>
            </a:r>
            <a:r>
              <a:rPr lang="en-US" kern="0" dirty="0" err="1" smtClean="0">
                <a:solidFill>
                  <a:srgbClr val="000000"/>
                </a:solidFill>
                <a:latin typeface="Arial" charset="0"/>
                <a:ea typeface="Arial" charset="0"/>
                <a:cs typeface="Arial" charset="0"/>
              </a:rPr>
              <a:t>footpring</a:t>
            </a:r>
            <a:endParaRPr lang="en-US" sz="8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Soil and Clouds thresholding</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Threshold chosen by quantile computation following </a:t>
            </a:r>
          </a:p>
          <a:p>
            <a:pPr marL="449262" lvl="1" indent="0" eaLnBrk="1" hangingPunct="1">
              <a:lnSpc>
                <a:spcPct val="90000"/>
              </a:lnSpc>
              <a:spcBef>
                <a:spcPts val="100"/>
              </a:spcBef>
              <a:spcAft>
                <a:spcPct val="50000"/>
              </a:spcAft>
              <a:buClr>
                <a:srgbClr val="333399"/>
              </a:buClr>
              <a:buNone/>
              <a:defRPr/>
            </a:pPr>
            <a:r>
              <a:rPr lang="en-US" sz="1600" dirty="0" smtClean="0">
                <a:latin typeface="Arial" charset="0"/>
                <a:ea typeface="Arial" charset="0"/>
                <a:cs typeface="Arial" charset="0"/>
              </a:rPr>
              <a:t>      estimation of the ratio of water surface</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300" y="6309568"/>
            <a:ext cx="2743200" cy="431800"/>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Image </a:t>
            </a:r>
            <a:r>
              <a:rPr lang="fr-FR" sz="3600" dirty="0" err="1" smtClean="0">
                <a:solidFill>
                  <a:schemeClr val="bg1"/>
                </a:solidFill>
                <a:latin typeface="Latin Modern Roman 12" charset="0"/>
                <a:ea typeface="Latin Modern Roman 12" charset="0"/>
                <a:cs typeface="Latin Modern Roman 12" charset="0"/>
              </a:rPr>
              <a:t>pre-processing</a:t>
            </a:r>
            <a:r>
              <a:rPr lang="fr-FR" sz="3600" dirty="0" smtClean="0">
                <a:solidFill>
                  <a:schemeClr val="bg1"/>
                </a:solidFill>
                <a:latin typeface="Latin Modern Roman 12" charset="0"/>
                <a:ea typeface="Latin Modern Roman 12" charset="0"/>
                <a:cs typeface="Latin Modern Roman 12" charset="0"/>
              </a:rPr>
              <a:t> </a:t>
            </a:r>
          </a:p>
        </p:txBody>
      </p:sp>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05" y="3084916"/>
            <a:ext cx="5733295" cy="2884774"/>
          </a:xfrm>
          <a:prstGeom prst="rect">
            <a:avLst/>
          </a:prstGeom>
        </p:spPr>
      </p:pic>
    </p:spTree>
    <p:extLst>
      <p:ext uri="{BB962C8B-B14F-4D97-AF65-F5344CB8AC3E}">
        <p14:creationId xmlns:p14="http://schemas.microsoft.com/office/powerpoint/2010/main" val="15123731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0" y="1362136"/>
                <a:ext cx="12191999" cy="53978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eaLnBrk="1" hangingPunct="1">
                  <a:lnSpc>
                    <a:spcPct val="90000"/>
                  </a:lnSpc>
                  <a:spcBef>
                    <a:spcPts val="100"/>
                  </a:spcBef>
                  <a:spcAft>
                    <a:spcPct val="50000"/>
                  </a:spcAft>
                  <a:buClr>
                    <a:srgbClr val="333399"/>
                  </a:buClr>
                  <a:buNone/>
                  <a:defRPr/>
                </a:pPr>
                <a:r>
                  <a:rPr lang="en-US" kern="0" dirty="0">
                    <a:solidFill>
                      <a:srgbClr val="000000"/>
                    </a:solidFill>
                    <a:latin typeface="Arial" charset="0"/>
                    <a:ea typeface="Arial" charset="0"/>
                    <a:cs typeface="Arial" charset="0"/>
                  </a:rPr>
                  <a:t> </a:t>
                </a:r>
                <a:r>
                  <a:rPr lang="en-US" kern="0" dirty="0" smtClean="0">
                    <a:solidFill>
                      <a:srgbClr val="000000"/>
                    </a:solidFill>
                    <a:latin typeface="Arial" charset="0"/>
                    <a:ea typeface="Arial" charset="0"/>
                    <a:cs typeface="Arial" charset="0"/>
                  </a:rPr>
                  <a:t>    K-means classifier </a:t>
                </a:r>
              </a:p>
              <a:p>
                <a:pPr lvl="1" eaLnBrk="1" hangingPunct="1">
                  <a:lnSpc>
                    <a:spcPct val="90000"/>
                  </a:lnSpc>
                  <a:spcBef>
                    <a:spcPts val="100"/>
                  </a:spcBef>
                  <a:spcAft>
                    <a:spcPct val="50000"/>
                  </a:spcAft>
                  <a:buClr>
                    <a:srgbClr val="333399"/>
                  </a:buClr>
                  <a:defRPr/>
                </a:pPr>
                <a:r>
                  <a:rPr lang="en-US" sz="2200" kern="0" dirty="0" smtClean="0">
                    <a:solidFill>
                      <a:srgbClr val="000000"/>
                    </a:solidFill>
                    <a:latin typeface="Arial" charset="0"/>
                    <a:ea typeface="Arial" charset="0"/>
                    <a:cs typeface="Arial" charset="0"/>
                  </a:rPr>
                  <a:t>Aims at minimizing within-clusters inertia :</a:t>
                </a:r>
              </a:p>
              <a:p>
                <a:pPr lvl="1" eaLnBrk="1" hangingPunct="1">
                  <a:lnSpc>
                    <a:spcPct val="90000"/>
                  </a:lnSpc>
                  <a:spcBef>
                    <a:spcPts val="100"/>
                  </a:spcBef>
                  <a:spcAft>
                    <a:spcPct val="50000"/>
                  </a:spcAft>
                  <a:buClr>
                    <a:srgbClr val="333399"/>
                  </a:buClr>
                  <a:defRPr/>
                </a:pPr>
                <a:endParaRPr lang="en-US" sz="800" dirty="0" smtClean="0">
                  <a:latin typeface="Arial" charset="0"/>
                  <a:ea typeface="Arial" charset="0"/>
                  <a:cs typeface="Arial" charset="0"/>
                </a:endParaRPr>
              </a:p>
              <a:p>
                <a:pPr marL="982662" lvl="2" indent="-342900" eaLnBrk="1" hangingPunct="1">
                  <a:lnSpc>
                    <a:spcPct val="90000"/>
                  </a:lnSpc>
                  <a:spcBef>
                    <a:spcPts val="100"/>
                  </a:spcBef>
                  <a:spcAft>
                    <a:spcPct val="50000"/>
                  </a:spcAft>
                  <a:buClr>
                    <a:srgbClr val="333399"/>
                  </a:buClr>
                  <a:buFont typeface="+mj-lt"/>
                  <a:buAutoNum type="arabicPeriod"/>
                  <a:defRPr/>
                </a:pPr>
                <a:r>
                  <a:rPr lang="en-US" dirty="0"/>
                  <a:t>Initialize K cluster centroids </a:t>
                </a:r>
                <a14:m>
                  <m:oMath xmlns:m="http://schemas.openxmlformats.org/officeDocument/2006/math">
                    <m:sSub>
                      <m:sSubPr>
                        <m:ctrlPr>
                          <a:rPr lang="en-US" i="1" smtClean="0">
                            <a:latin typeface="Cambria Math" charset="0"/>
                          </a:rPr>
                        </m:ctrlPr>
                      </m:sSubPr>
                      <m:e>
                        <m:r>
                          <a:rPr lang="en-US" b="0" i="1" smtClean="0">
                            <a:latin typeface="Cambria Math" charset="0"/>
                          </a:rPr>
                          <m:t>µ</m:t>
                        </m:r>
                      </m:e>
                      <m:sub>
                        <m:r>
                          <a:rPr lang="en-US" b="0" i="1" smtClean="0">
                            <a:latin typeface="Cambria Math" charset="0"/>
                          </a:rPr>
                          <m:t>1, </m:t>
                        </m:r>
                      </m:sub>
                    </m:sSub>
                    <m:sSub>
                      <m:sSubPr>
                        <m:ctrlPr>
                          <a:rPr lang="en-US" i="1">
                            <a:latin typeface="Cambria Math" charset="0"/>
                          </a:rPr>
                        </m:ctrlPr>
                      </m:sSubPr>
                      <m:e>
                        <m:r>
                          <a:rPr lang="en-US" i="1">
                            <a:latin typeface="Cambria Math" charset="0"/>
                          </a:rPr>
                          <m:t>µ</m:t>
                        </m:r>
                      </m:e>
                      <m:sub>
                        <m:r>
                          <a:rPr lang="en-US" b="0" i="1" smtClean="0">
                            <a:latin typeface="Cambria Math" charset="0"/>
                          </a:rPr>
                          <m:t>2</m:t>
                        </m:r>
                        <m:r>
                          <a:rPr lang="en-US" i="1">
                            <a:latin typeface="Cambria Math" charset="0"/>
                          </a:rPr>
                          <m:t>,</m:t>
                        </m:r>
                      </m:sub>
                    </m:sSub>
                  </m:oMath>
                </a14:m>
                <a:r>
                  <a:rPr lang="en-US" dirty="0" smtClean="0"/>
                  <a:t>…,  </a:t>
                </a:r>
                <a14:m>
                  <m:oMath xmlns:m="http://schemas.openxmlformats.org/officeDocument/2006/math">
                    <m:sSub>
                      <m:sSubPr>
                        <m:ctrlPr>
                          <a:rPr lang="en-US" i="1">
                            <a:latin typeface="Cambria Math" charset="0"/>
                          </a:rPr>
                        </m:ctrlPr>
                      </m:sSubPr>
                      <m:e>
                        <m:r>
                          <a:rPr lang="en-US" i="1">
                            <a:latin typeface="Cambria Math" charset="0"/>
                          </a:rPr>
                          <m:t>µ</m:t>
                        </m:r>
                      </m:e>
                      <m:sub>
                        <m:r>
                          <a:rPr lang="en-US" b="0" i="1" smtClean="0">
                            <a:latin typeface="Cambria Math" charset="0"/>
                          </a:rPr>
                          <m:t>𝑘</m:t>
                        </m:r>
                        <m:r>
                          <a:rPr lang="en-US" i="1">
                            <a:latin typeface="Cambria Math" charset="0"/>
                          </a:rPr>
                          <m:t>,</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 </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𝑅</m:t>
                        </m:r>
                      </m:e>
                      <m:sup>
                        <m:r>
                          <a:rPr lang="en-US" b="0" i="1" smtClean="0">
                            <a:latin typeface="Cambria Math" charset="0"/>
                            <a:ea typeface="Cambria Math" charset="0"/>
                            <a:cs typeface="Cambria Math" charset="0"/>
                          </a:rPr>
                          <m:t>𝑑</m:t>
                        </m:r>
                      </m:sup>
                    </m:sSup>
                  </m:oMath>
                </a14:m>
                <a:endParaRPr lang="en-US" b="0" dirty="0" smtClean="0">
                  <a:ea typeface="Cambria Math" charset="0"/>
                  <a:cs typeface="Cambria Math" charset="0"/>
                </a:endParaRPr>
              </a:p>
              <a:p>
                <a:pPr marL="982662" lvl="2" indent="-342900" eaLnBrk="1" hangingPunct="1">
                  <a:lnSpc>
                    <a:spcPct val="90000"/>
                  </a:lnSpc>
                  <a:spcBef>
                    <a:spcPts val="100"/>
                  </a:spcBef>
                  <a:spcAft>
                    <a:spcPct val="50000"/>
                  </a:spcAft>
                  <a:buClr>
                    <a:srgbClr val="333399"/>
                  </a:buClr>
                  <a:buFont typeface="+mj-lt"/>
                  <a:buAutoNum type="arabicPeriod"/>
                  <a:defRPr/>
                </a:pPr>
                <a:r>
                  <a:rPr lang="en-US" dirty="0"/>
                  <a:t>Iterate until convergence: </a:t>
                </a:r>
                <a:endParaRPr lang="en-US" dirty="0" smtClean="0"/>
              </a:p>
              <a:p>
                <a:pPr lvl="3" eaLnBrk="1" hangingPunct="1">
                  <a:lnSpc>
                    <a:spcPct val="90000"/>
                  </a:lnSpc>
                  <a:spcBef>
                    <a:spcPts val="100"/>
                  </a:spcBef>
                  <a:spcAft>
                    <a:spcPct val="50000"/>
                  </a:spcAft>
                  <a:buClr>
                    <a:srgbClr val="333399"/>
                  </a:buClr>
                  <a:buFont typeface="Arial" charset="0"/>
                  <a:buChar char="•"/>
                  <a:defRPr/>
                </a:pPr>
                <a:r>
                  <a:rPr lang="en-US" sz="2100" dirty="0"/>
                  <a:t>E</a:t>
                </a:r>
                <a:r>
                  <a:rPr lang="en-US" sz="2100" dirty="0" smtClean="0"/>
                  <a:t>very </a:t>
                </a:r>
                <a:r>
                  <a:rPr lang="en-US" sz="2100" dirty="0"/>
                  <a:t>observation </a:t>
                </a:r>
                <a:r>
                  <a:rPr lang="en-US" sz="2100" dirty="0" smtClean="0"/>
                  <a:t>is assigned to the </a:t>
                </a:r>
                <a:r>
                  <a:rPr lang="en-US" sz="2100" dirty="0"/>
                  <a:t>closest </a:t>
                </a:r>
                <a:r>
                  <a:rPr lang="en-US" sz="2100" dirty="0" smtClean="0"/>
                  <a:t>cluster:  </a:t>
                </a:r>
                <a14:m>
                  <m:oMath xmlns:m="http://schemas.openxmlformats.org/officeDocument/2006/math">
                    <m:sSub>
                      <m:sSubPr>
                        <m:ctrlPr>
                          <a:rPr lang="en-US" sz="2100" i="1" smtClean="0">
                            <a:latin typeface="Cambria Math" charset="0"/>
                          </a:rPr>
                        </m:ctrlPr>
                      </m:sSubPr>
                      <m:e>
                        <m:r>
                          <a:rPr lang="en-US" sz="2100" b="0" i="1" smtClean="0">
                            <a:latin typeface="Cambria Math" charset="0"/>
                          </a:rPr>
                          <m:t>𝑐</m:t>
                        </m:r>
                      </m:e>
                      <m:sub>
                        <m:r>
                          <a:rPr lang="en-US" sz="2100" b="0" i="1" smtClean="0">
                            <a:latin typeface="Cambria Math" charset="0"/>
                          </a:rPr>
                          <m:t>𝑖</m:t>
                        </m:r>
                      </m:sub>
                    </m:sSub>
                    <m:r>
                      <a:rPr lang="en-US" sz="2100" i="1" smtClean="0">
                        <a:latin typeface="Cambria Math" charset="0"/>
                      </a:rPr>
                      <m:t>:= </m:t>
                    </m:r>
                    <m:r>
                      <a:rPr lang="en-US" sz="2100" i="1">
                        <a:latin typeface="Cambria Math" charset="0"/>
                      </a:rPr>
                      <m:t>𝑎𝑟𝑔𝑚𝑖𝑛</m:t>
                    </m:r>
                    <m:r>
                      <a:rPr lang="en-US" sz="2100" i="1">
                        <a:latin typeface="Cambria Math" charset="0"/>
                      </a:rPr>
                      <m:t> ∥</m:t>
                    </m:r>
                    <m:sSub>
                      <m:sSubPr>
                        <m:ctrlPr>
                          <a:rPr lang="en-US" sz="2100" i="1" smtClean="0">
                            <a:latin typeface="Cambria Math" charset="0"/>
                          </a:rPr>
                        </m:ctrlPr>
                      </m:sSubPr>
                      <m:e>
                        <m:r>
                          <a:rPr lang="en-US" sz="2100" b="0" i="1" smtClean="0">
                            <a:latin typeface="Cambria Math" charset="0"/>
                          </a:rPr>
                          <m:t>𝑥</m:t>
                        </m:r>
                      </m:e>
                      <m:sub>
                        <m:r>
                          <a:rPr lang="en-US" sz="2100" b="0" i="1" smtClean="0">
                            <a:latin typeface="Cambria Math" charset="0"/>
                          </a:rPr>
                          <m:t>𝑖</m:t>
                        </m:r>
                      </m:sub>
                    </m:sSub>
                    <m:r>
                      <a:rPr lang="en-US" sz="2100" i="1" smtClean="0">
                        <a:latin typeface="Cambria Math" charset="0"/>
                      </a:rPr>
                      <m:t> </m:t>
                    </m:r>
                    <m:r>
                      <a:rPr lang="en-US" sz="2100" i="1">
                        <a:latin typeface="Cambria Math" charset="0"/>
                      </a:rPr>
                      <m:t>− </m:t>
                    </m:r>
                    <m:sSub>
                      <m:sSubPr>
                        <m:ctrlPr>
                          <a:rPr lang="en-US" sz="2100" i="1" smtClean="0">
                            <a:latin typeface="Cambria Math" charset="0"/>
                          </a:rPr>
                        </m:ctrlPr>
                      </m:sSubPr>
                      <m:e>
                        <m:r>
                          <a:rPr lang="en-US" sz="2100" i="1" smtClean="0">
                            <a:latin typeface="Cambria Math" charset="0"/>
                            <a:ea typeface="Cambria Math" charset="0"/>
                            <a:cs typeface="Cambria Math" charset="0"/>
                          </a:rPr>
                          <m:t>𝜇</m:t>
                        </m:r>
                      </m:e>
                      <m:sub>
                        <m:r>
                          <a:rPr lang="en-US" sz="2100" b="0" i="1" smtClean="0">
                            <a:latin typeface="Cambria Math" charset="0"/>
                          </a:rPr>
                          <m:t>𝑘</m:t>
                        </m:r>
                      </m:sub>
                    </m:sSub>
                    <m:r>
                      <a:rPr lang="en-US" sz="2100" i="1">
                        <a:latin typeface="Cambria Math" charset="0"/>
                      </a:rPr>
                      <m:t>∥</m:t>
                    </m:r>
                    <m:r>
                      <a:rPr lang="en-US" sz="2100" b="0" i="1" baseline="30000" smtClean="0">
                        <a:latin typeface="Cambria Math" charset="0"/>
                      </a:rPr>
                      <m:t>2</m:t>
                    </m:r>
                    <m:r>
                      <a:rPr lang="en-US" sz="2100" i="1">
                        <a:latin typeface="Cambria Math" charset="0"/>
                      </a:rPr>
                      <m:t> </m:t>
                    </m:r>
                  </m:oMath>
                </a14:m>
                <a:endParaRPr lang="en-US" sz="2100" dirty="0" smtClean="0"/>
              </a:p>
              <a:p>
                <a:pPr lvl="3" eaLnBrk="1" hangingPunct="1">
                  <a:lnSpc>
                    <a:spcPct val="90000"/>
                  </a:lnSpc>
                  <a:spcBef>
                    <a:spcPts val="100"/>
                  </a:spcBef>
                  <a:spcAft>
                    <a:spcPct val="50000"/>
                  </a:spcAft>
                  <a:buClr>
                    <a:srgbClr val="333399"/>
                  </a:buClr>
                  <a:buFont typeface="Arial" charset="0"/>
                  <a:buChar char="•"/>
                  <a:defRPr/>
                </a:pPr>
                <a:r>
                  <a:rPr lang="en-US" sz="2100" dirty="0"/>
                  <a:t>Update </a:t>
                </a:r>
                <a:r>
                  <a:rPr lang="en-US" sz="2100" dirty="0" smtClean="0"/>
                  <a:t>the clusters’ </a:t>
                </a:r>
                <a:r>
                  <a:rPr lang="en-US" sz="2100" dirty="0"/>
                  <a:t>centroid position </a:t>
                </a:r>
                <a:r>
                  <a:rPr lang="en-US" sz="2100" dirty="0" smtClean="0"/>
                  <a:t>: </a:t>
                </a:r>
                <a14:m>
                  <m:oMath xmlns:m="http://schemas.openxmlformats.org/officeDocument/2006/math">
                    <m:sSub>
                      <m:sSubPr>
                        <m:ctrlPr>
                          <a:rPr lang="en-US" sz="2100" i="1">
                            <a:latin typeface="Cambria Math" charset="0"/>
                          </a:rPr>
                        </m:ctrlPr>
                      </m:sSubPr>
                      <m:e>
                        <m:r>
                          <a:rPr lang="en-US" sz="2100" i="1">
                            <a:latin typeface="Cambria Math" charset="0"/>
                            <a:ea typeface="Cambria Math" charset="0"/>
                            <a:cs typeface="Cambria Math" charset="0"/>
                          </a:rPr>
                          <m:t>𝜇</m:t>
                        </m:r>
                      </m:e>
                      <m:sub>
                        <m:r>
                          <a:rPr lang="en-US" sz="2100" i="1">
                            <a:latin typeface="Cambria Math" charset="0"/>
                          </a:rPr>
                          <m:t>𝑘</m:t>
                        </m:r>
                      </m:sub>
                    </m:sSub>
                    <m:r>
                      <a:rPr lang="en-US" sz="2100" b="0" i="1" smtClean="0">
                        <a:latin typeface="Cambria Math" charset="0"/>
                      </a:rPr>
                      <m:t>≔</m:t>
                    </m:r>
                    <m:f>
                      <m:fPr>
                        <m:ctrlPr>
                          <a:rPr lang="en-US" sz="2100" b="0" i="1" smtClean="0">
                            <a:latin typeface="Cambria Math" charset="0"/>
                          </a:rPr>
                        </m:ctrlPr>
                      </m:fPr>
                      <m:num>
                        <m:nary>
                          <m:naryPr>
                            <m:chr m:val="∑"/>
                            <m:ctrlPr>
                              <a:rPr lang="en-US" sz="2100" b="0" i="1" smtClean="0">
                                <a:latin typeface="Cambria Math" charset="0"/>
                              </a:rPr>
                            </m:ctrlPr>
                          </m:naryPr>
                          <m:sub>
                            <m:r>
                              <m:rPr>
                                <m:brk m:alnAt="23"/>
                              </m:rPr>
                              <a:rPr lang="en-US" sz="2100" b="0" i="1" smtClean="0">
                                <a:latin typeface="Cambria Math" charset="0"/>
                              </a:rPr>
                              <m:t>𝑖</m:t>
                            </m:r>
                            <m:r>
                              <a:rPr lang="en-US" sz="2100" b="0" i="1" smtClean="0">
                                <a:latin typeface="Cambria Math" charset="0"/>
                              </a:rPr>
                              <m:t>=0</m:t>
                            </m:r>
                          </m:sub>
                          <m:sup>
                            <m:r>
                              <a:rPr lang="en-US" sz="2100" b="0" i="1" smtClean="0">
                                <a:latin typeface="Cambria Math" charset="0"/>
                              </a:rPr>
                              <m:t>𝑁</m:t>
                            </m:r>
                          </m:sup>
                          <m:e>
                            <m:d>
                              <m:dPr>
                                <m:begChr m:val="⟨"/>
                                <m:endChr m:val="⟩"/>
                                <m:ctrlPr>
                                  <a:rPr lang="en-US" sz="2100" b="0" i="1" smtClean="0">
                                    <a:latin typeface="Cambria Math" charset="0"/>
                                  </a:rPr>
                                </m:ctrlPr>
                              </m:dPr>
                              <m:e>
                                <m:sSub>
                                  <m:sSubPr>
                                    <m:ctrlPr>
                                      <a:rPr lang="en-US" sz="2100" b="0" i="1" smtClean="0">
                                        <a:latin typeface="Cambria Math" charset="0"/>
                                      </a:rPr>
                                    </m:ctrlPr>
                                  </m:sSubPr>
                                  <m:e>
                                    <m:r>
                                      <a:rPr lang="en-US" sz="2100" b="0" i="1" smtClean="0">
                                        <a:latin typeface="Cambria Math" charset="0"/>
                                      </a:rPr>
                                      <m:t>𝑐</m:t>
                                    </m:r>
                                  </m:e>
                                  <m:sub>
                                    <m:r>
                                      <a:rPr lang="en-US" sz="2100" b="0" i="1" smtClean="0">
                                        <a:latin typeface="Cambria Math" charset="0"/>
                                      </a:rPr>
                                      <m:t>𝑖</m:t>
                                    </m:r>
                                    <m:r>
                                      <a:rPr lang="en-US" sz="2100" b="0" i="1" smtClean="0">
                                        <a:latin typeface="Cambria Math" charset="0"/>
                                      </a:rPr>
                                      <m:t>==</m:t>
                                    </m:r>
                                    <m:r>
                                      <a:rPr lang="en-US" sz="2100" b="0" i="1" smtClean="0">
                                        <a:latin typeface="Cambria Math" charset="0"/>
                                      </a:rPr>
                                      <m:t>𝑘</m:t>
                                    </m:r>
                                  </m:sub>
                                </m:sSub>
                              </m:e>
                            </m:d>
                            <m:sSub>
                              <m:sSubPr>
                                <m:ctrlPr>
                                  <a:rPr lang="en-US" sz="2100" b="0" i="1" smtClean="0">
                                    <a:latin typeface="Cambria Math" charset="0"/>
                                  </a:rPr>
                                </m:ctrlPr>
                              </m:sSubPr>
                              <m:e>
                                <m:r>
                                  <a:rPr lang="en-US" sz="2100" b="0" i="1" smtClean="0">
                                    <a:latin typeface="Cambria Math" charset="0"/>
                                  </a:rPr>
                                  <m:t>𝑥</m:t>
                                </m:r>
                              </m:e>
                              <m:sub>
                                <m:r>
                                  <a:rPr lang="en-US" sz="2100" b="0" i="1" smtClean="0">
                                    <a:latin typeface="Cambria Math" charset="0"/>
                                  </a:rPr>
                                  <m:t>𝑖</m:t>
                                </m:r>
                              </m:sub>
                            </m:sSub>
                          </m:e>
                        </m:nary>
                      </m:num>
                      <m:den>
                        <m:nary>
                          <m:naryPr>
                            <m:chr m:val="∑"/>
                            <m:ctrlPr>
                              <a:rPr lang="en-US" sz="2100" i="1">
                                <a:latin typeface="Cambria Math" charset="0"/>
                              </a:rPr>
                            </m:ctrlPr>
                          </m:naryPr>
                          <m:sub>
                            <m:r>
                              <m:rPr>
                                <m:brk m:alnAt="23"/>
                              </m:rPr>
                              <a:rPr lang="en-US" sz="2100" i="1">
                                <a:latin typeface="Cambria Math" charset="0"/>
                              </a:rPr>
                              <m:t>𝑖</m:t>
                            </m:r>
                            <m:r>
                              <a:rPr lang="en-US" sz="2100" i="1">
                                <a:latin typeface="Cambria Math" charset="0"/>
                              </a:rPr>
                              <m:t>=0</m:t>
                            </m:r>
                          </m:sub>
                          <m:sup>
                            <m:r>
                              <a:rPr lang="en-US" sz="2100" i="1">
                                <a:latin typeface="Cambria Math" charset="0"/>
                              </a:rPr>
                              <m:t>𝑁</m:t>
                            </m:r>
                          </m:sup>
                          <m:e>
                            <m:d>
                              <m:dPr>
                                <m:begChr m:val="⟨"/>
                                <m:endChr m:val="⟩"/>
                                <m:ctrlPr>
                                  <a:rPr lang="en-US" sz="2100" i="1">
                                    <a:latin typeface="Cambria Math" charset="0"/>
                                  </a:rPr>
                                </m:ctrlPr>
                              </m:dPr>
                              <m:e>
                                <m:sSub>
                                  <m:sSubPr>
                                    <m:ctrlPr>
                                      <a:rPr lang="en-US" sz="2100" i="1">
                                        <a:latin typeface="Cambria Math" charset="0"/>
                                      </a:rPr>
                                    </m:ctrlPr>
                                  </m:sSubPr>
                                  <m:e>
                                    <m:r>
                                      <a:rPr lang="en-US" sz="2100" i="1">
                                        <a:latin typeface="Cambria Math" charset="0"/>
                                      </a:rPr>
                                      <m:t>𝑐</m:t>
                                    </m:r>
                                  </m:e>
                                  <m:sub>
                                    <m:r>
                                      <a:rPr lang="en-US" sz="2100" i="1">
                                        <a:latin typeface="Cambria Math" charset="0"/>
                                      </a:rPr>
                                      <m:t>𝑖</m:t>
                                    </m:r>
                                    <m:r>
                                      <a:rPr lang="en-US" sz="2100" i="1">
                                        <a:latin typeface="Cambria Math" charset="0"/>
                                      </a:rPr>
                                      <m:t>==</m:t>
                                    </m:r>
                                    <m:r>
                                      <a:rPr lang="en-US" sz="2100" i="1">
                                        <a:latin typeface="Cambria Math" charset="0"/>
                                      </a:rPr>
                                      <m:t>𝑘</m:t>
                                    </m:r>
                                  </m:sub>
                                </m:sSub>
                              </m:e>
                            </m:d>
                          </m:e>
                        </m:nary>
                      </m:den>
                    </m:f>
                  </m:oMath>
                </a14:m>
                <a:endParaRPr lang="en-US" dirty="0"/>
              </a:p>
              <a:p>
                <a:pPr marL="792162" lvl="1" indent="-342900" eaLnBrk="1" hangingPunct="1">
                  <a:lnSpc>
                    <a:spcPct val="90000"/>
                  </a:lnSpc>
                  <a:spcBef>
                    <a:spcPts val="100"/>
                  </a:spcBef>
                  <a:spcAft>
                    <a:spcPct val="50000"/>
                  </a:spcAft>
                  <a:buClr>
                    <a:srgbClr val="333399"/>
                  </a:buClr>
                  <a:buFont typeface="+mj-lt"/>
                  <a:buAutoNum type="arabicPeriod"/>
                  <a:defRPr/>
                </a:pPr>
                <a:endParaRPr lang="en-US"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Requires to define the number of clusters</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Every descriptors are standardized previously standardized</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0" y="1362136"/>
                <a:ext cx="12191999" cy="5397890"/>
              </a:xfrm>
              <a:prstGeom prst="rect">
                <a:avLst/>
              </a:prstGeom>
              <a:blipFill rotWithShape="0">
                <a:blip r:embed="rId3"/>
                <a:stretch>
                  <a:fillRect l="-450" t="-1467"/>
                </a:stretch>
              </a:blipFill>
              <a:ln w="9525">
                <a:noFill/>
                <a:miter lim="800000"/>
                <a:headEnd/>
                <a:tailEnd/>
              </a:ln>
            </p:spPr>
            <p:txBody>
              <a:bodyPr/>
              <a:lstStyle/>
              <a:p>
                <a:r>
                  <a:rPr lang="en-US">
                    <a:noFill/>
                  </a:rPr>
                  <a:t> </a:t>
                </a:r>
              </a:p>
            </p:txBody>
          </p:sp>
        </mc:Fallback>
      </mc:AlternateContent>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4152" y="1412776"/>
            <a:ext cx="3898036" cy="1152128"/>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Bottom</a:t>
            </a:r>
            <a:r>
              <a:rPr lang="fr-FR" sz="3600" dirty="0" smtClean="0">
                <a:solidFill>
                  <a:schemeClr val="bg1"/>
                </a:solidFill>
                <a:latin typeface="Latin Modern Roman 12" charset="0"/>
                <a:ea typeface="Latin Modern Roman 12" charset="0"/>
                <a:cs typeface="Latin Modern Roman 12" charset="0"/>
              </a:rPr>
              <a:t> type and water classification (1) </a:t>
            </a:r>
          </a:p>
        </p:txBody>
      </p:sp>
    </p:spTree>
    <p:extLst>
      <p:ext uri="{BB962C8B-B14F-4D97-AF65-F5344CB8AC3E}">
        <p14:creationId xmlns:p14="http://schemas.microsoft.com/office/powerpoint/2010/main" val="19269982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The </a:t>
            </a:r>
            <a:r>
              <a:rPr lang="fr-FR" sz="3600" dirty="0" err="1" smtClean="0">
                <a:solidFill>
                  <a:schemeClr val="bg1"/>
                </a:solidFill>
                <a:latin typeface="Latin Modern Roman 12" charset="0"/>
                <a:ea typeface="Latin Modern Roman 12" charset="0"/>
                <a:cs typeface="Latin Modern Roman 12" charset="0"/>
              </a:rPr>
              <a:t>number</a:t>
            </a:r>
            <a:r>
              <a:rPr lang="fr-FR" sz="3600" dirty="0" smtClean="0">
                <a:solidFill>
                  <a:schemeClr val="bg1"/>
                </a:solidFill>
                <a:latin typeface="Latin Modern Roman 12" charset="0"/>
                <a:ea typeface="Latin Modern Roman 12" charset="0"/>
                <a:cs typeface="Latin Modern Roman 12" charset="0"/>
              </a:rPr>
              <a:t> of clusters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dirty="0" smtClean="0">
                <a:latin typeface="Arial" charset="0"/>
                <a:ea typeface="Arial" charset="0"/>
                <a:cs typeface="Arial" charset="0"/>
              </a:rPr>
              <a:t>Agglomerative hierarchical clustering </a:t>
            </a:r>
            <a:endParaRPr lang="en-US" kern="0" dirty="0" smtClean="0">
              <a:solidFill>
                <a:srgbClr val="000000"/>
              </a:solidFill>
              <a:latin typeface="Arial" charset="0"/>
              <a:ea typeface="Arial" charset="0"/>
              <a:cs typeface="Arial" charset="0"/>
            </a:endParaRPr>
          </a:p>
          <a:p>
            <a:pPr marL="457200" lvl="1" indent="0" eaLnBrk="1" fontAlgn="auto" hangingPunct="1">
              <a:lnSpc>
                <a:spcPct val="90000"/>
              </a:lnSpc>
              <a:spcBef>
                <a:spcPts val="100"/>
              </a:spcBef>
              <a:spcAft>
                <a:spcPct val="50000"/>
              </a:spcAft>
              <a:buClr>
                <a:srgbClr val="333399"/>
              </a:buClr>
              <a:buNone/>
              <a:defRPr/>
            </a:pPr>
            <a:endParaRPr lang="en-US" sz="800" dirty="0">
              <a:solidFill>
                <a:prstClr val="black"/>
              </a:solidFill>
              <a:latin typeface="Arial" charset="0"/>
              <a:ea typeface="Arial" charset="0"/>
              <a:cs typeface="Arial" charset="0"/>
            </a:endParaRPr>
          </a:p>
          <a:p>
            <a:pPr marL="982662" lvl="2" indent="-342900" eaLnBrk="1" fontAlgn="auto" hangingPunct="1">
              <a:lnSpc>
                <a:spcPct val="90000"/>
              </a:lnSpc>
              <a:spcBef>
                <a:spcPts val="100"/>
              </a:spcBef>
              <a:spcAft>
                <a:spcPct val="50000"/>
              </a:spcAft>
              <a:buClr>
                <a:srgbClr val="333399"/>
              </a:buClr>
              <a:buFont typeface="+mj-lt"/>
              <a:buAutoNum type="arabicPeriod"/>
              <a:defRPr/>
            </a:pPr>
            <a:r>
              <a:rPr lang="en-US" dirty="0">
                <a:solidFill>
                  <a:prstClr val="black"/>
                </a:solidFill>
                <a:latin typeface="Arial" charset="0"/>
                <a:ea typeface="Arial" charset="0"/>
                <a:cs typeface="Arial" charset="0"/>
              </a:rPr>
              <a:t>Start with each observation as a cluster </a:t>
            </a:r>
          </a:p>
          <a:p>
            <a:pPr marL="982662" lvl="2" indent="-342900" eaLnBrk="1" fontAlgn="auto" hangingPunct="1">
              <a:lnSpc>
                <a:spcPct val="90000"/>
              </a:lnSpc>
              <a:spcBef>
                <a:spcPts val="100"/>
              </a:spcBef>
              <a:spcAft>
                <a:spcPct val="50000"/>
              </a:spcAft>
              <a:buClr>
                <a:srgbClr val="333399"/>
              </a:buClr>
              <a:buFont typeface="+mj-lt"/>
              <a:buAutoNum type="arabicPeriod"/>
              <a:defRPr/>
            </a:pPr>
            <a:r>
              <a:rPr lang="en-US" dirty="0">
                <a:solidFill>
                  <a:prstClr val="black"/>
                </a:solidFill>
                <a:latin typeface="Arial" charset="0"/>
                <a:ea typeface="Arial" charset="0"/>
                <a:cs typeface="Arial" charset="0"/>
              </a:rPr>
              <a:t>Until only one cluster remains: </a:t>
            </a:r>
          </a:p>
          <a:p>
            <a:pPr marL="1828800" lvl="3" indent="-457200" eaLnBrk="1" fontAlgn="auto" hangingPunct="1">
              <a:lnSpc>
                <a:spcPct val="90000"/>
              </a:lnSpc>
              <a:spcBef>
                <a:spcPts val="100"/>
              </a:spcBef>
              <a:spcAft>
                <a:spcPct val="50000"/>
              </a:spcAft>
              <a:buClr>
                <a:srgbClr val="333399"/>
              </a:buClr>
              <a:buFont typeface="+mj-lt"/>
              <a:buAutoNum type="alphaLcParenR"/>
              <a:defRPr/>
            </a:pPr>
            <a:r>
              <a:rPr lang="en-US" sz="1600" dirty="0">
                <a:solidFill>
                  <a:prstClr val="black"/>
                </a:solidFill>
                <a:latin typeface="Arial" charset="0"/>
                <a:ea typeface="Arial" charset="0"/>
                <a:cs typeface="Arial" charset="0"/>
              </a:rPr>
              <a:t>Find the closest pair of clusters. </a:t>
            </a:r>
          </a:p>
          <a:p>
            <a:pPr marL="1828800" lvl="3" indent="-457200" eaLnBrk="1" fontAlgn="auto" hangingPunct="1">
              <a:lnSpc>
                <a:spcPct val="90000"/>
              </a:lnSpc>
              <a:spcBef>
                <a:spcPts val="100"/>
              </a:spcBef>
              <a:spcAft>
                <a:spcPct val="50000"/>
              </a:spcAft>
              <a:buClr>
                <a:srgbClr val="333399"/>
              </a:buClr>
              <a:buFont typeface="+mj-lt"/>
              <a:buAutoNum type="alphaLcParenR"/>
              <a:defRPr/>
            </a:pPr>
            <a:r>
              <a:rPr lang="en-US" sz="1600" dirty="0">
                <a:latin typeface="Arial" charset="0"/>
                <a:ea typeface="Arial" charset="0"/>
                <a:cs typeface="Arial" charset="0"/>
              </a:rPr>
              <a:t>Merge them. </a:t>
            </a:r>
            <a:endParaRPr lang="en-US" sz="1600" dirty="0">
              <a:solidFill>
                <a:prstClr val="black"/>
              </a:solidFill>
              <a:latin typeface="Arial" charset="0"/>
              <a:ea typeface="Arial" charset="0"/>
              <a:cs typeface="Arial" charset="0"/>
            </a:endParaRPr>
          </a:p>
          <a:p>
            <a:pPr marL="623887" indent="-457200" eaLnBrk="1" fontAlgn="auto" hangingPunct="1">
              <a:lnSpc>
                <a:spcPct val="90000"/>
              </a:lnSpc>
              <a:spcBef>
                <a:spcPts val="100"/>
              </a:spcBef>
              <a:spcAft>
                <a:spcPct val="50000"/>
              </a:spcAft>
              <a:buClr>
                <a:srgbClr val="333399"/>
              </a:buClr>
              <a:defRPr/>
            </a:pPr>
            <a:r>
              <a:rPr lang="en-US" dirty="0">
                <a:latin typeface="Arial" charset="0"/>
                <a:ea typeface="Arial" charset="0"/>
                <a:cs typeface="Arial" charset="0"/>
              </a:rPr>
              <a:t>Ward’s method: </a:t>
            </a:r>
          </a:p>
          <a:p>
            <a:pPr marL="938212" lvl="1" indent="-457200" eaLnBrk="1" fontAlgn="auto"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Define a measure of distance between clusters </a:t>
            </a:r>
          </a:p>
          <a:p>
            <a:pPr marL="938212" lvl="1" indent="-457200" eaLnBrk="1" fontAlgn="auto"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aims </a:t>
            </a:r>
            <a:r>
              <a:rPr lang="en-US" sz="1800" dirty="0">
                <a:latin typeface="Arial" charset="0"/>
                <a:ea typeface="Arial" charset="0"/>
                <a:cs typeface="Arial" charset="0"/>
              </a:rPr>
              <a:t>at minimizing the within-clusters </a:t>
            </a:r>
            <a:r>
              <a:rPr lang="en-US" sz="1800" dirty="0" smtClean="0">
                <a:latin typeface="Arial" charset="0"/>
                <a:ea typeface="Arial" charset="0"/>
                <a:cs typeface="Arial" charset="0"/>
              </a:rPr>
              <a:t>inertia </a:t>
            </a:r>
            <a:endParaRPr lang="en-US" sz="1800" dirty="0">
              <a:latin typeface="Arial" charset="0"/>
              <a:ea typeface="Arial" charset="0"/>
              <a:cs typeface="Arial" charset="0"/>
            </a:endParaRPr>
          </a:p>
          <a:p>
            <a:pPr marL="938212" lvl="1" indent="-457200" eaLnBrk="1" fontAlgn="auto" hangingPunct="1">
              <a:lnSpc>
                <a:spcPct val="90000"/>
              </a:lnSpc>
              <a:spcBef>
                <a:spcPts val="100"/>
              </a:spcBef>
              <a:spcAft>
                <a:spcPct val="50000"/>
              </a:spcAft>
              <a:buClr>
                <a:srgbClr val="333399"/>
              </a:buClr>
              <a:defRPr/>
            </a:pPr>
            <a:endParaRPr lang="en-US" sz="800" dirty="0" smtClean="0"/>
          </a:p>
          <a:p>
            <a:pPr marL="938212" lvl="1" indent="-457200" eaLnBrk="1" fontAlgn="auto" hangingPunct="1">
              <a:lnSpc>
                <a:spcPct val="90000"/>
              </a:lnSpc>
              <a:spcBef>
                <a:spcPts val="100"/>
              </a:spcBef>
              <a:spcAft>
                <a:spcPct val="50000"/>
              </a:spcAft>
              <a:buClr>
                <a:srgbClr val="333399"/>
              </a:buClr>
              <a:defRPr/>
            </a:pPr>
            <a:endParaRPr lang="en-US" sz="800" dirty="0" smtClean="0"/>
          </a:p>
          <a:p>
            <a:pPr marL="938212" lvl="1" indent="-457200" eaLnBrk="1" fontAlgn="auto" hangingPunct="1">
              <a:lnSpc>
                <a:spcPct val="90000"/>
              </a:lnSpc>
              <a:spcBef>
                <a:spcPts val="100"/>
              </a:spcBef>
              <a:spcAft>
                <a:spcPct val="50000"/>
              </a:spcAft>
              <a:buClr>
                <a:srgbClr val="333399"/>
              </a:buClr>
              <a:defRPr/>
            </a:pPr>
            <a:endParaRPr lang="en-US" sz="800" dirty="0"/>
          </a:p>
          <a:p>
            <a:pPr marL="938212" lvl="1" indent="-457200" eaLnBrk="1" fontAlgn="auto" hangingPunct="1">
              <a:lnSpc>
                <a:spcPct val="90000"/>
              </a:lnSpc>
              <a:spcBef>
                <a:spcPts val="100"/>
              </a:spcBef>
              <a:spcAft>
                <a:spcPct val="50000"/>
              </a:spcAft>
              <a:buClr>
                <a:srgbClr val="333399"/>
              </a:buClr>
              <a:defRPr/>
            </a:pPr>
            <a:endParaRPr lang="en-US" sz="800" dirty="0"/>
          </a:p>
          <a:p>
            <a:pPr marL="623887" indent="-457200" eaLnBrk="1" fontAlgn="auto" hangingPunct="1">
              <a:lnSpc>
                <a:spcPct val="90000"/>
              </a:lnSpc>
              <a:spcBef>
                <a:spcPts val="100"/>
              </a:spcBef>
              <a:spcAft>
                <a:spcPct val="50000"/>
              </a:spcAft>
              <a:buClr>
                <a:srgbClr val="333399"/>
              </a:buClr>
              <a:defRPr/>
            </a:pPr>
            <a:r>
              <a:rPr lang="en-US" dirty="0" smtClean="0">
                <a:latin typeface="Arial" charset="0"/>
                <a:ea typeface="Arial" charset="0"/>
                <a:cs typeface="Arial" charset="0"/>
              </a:rPr>
              <a:t>Allows to observe the change in Inertia</a:t>
            </a:r>
            <a:endParaRPr lang="en-US" dirty="0">
              <a:latin typeface="Arial" charset="0"/>
              <a:ea typeface="Arial" charset="0"/>
              <a:cs typeface="Arial" charset="0"/>
            </a:endParaRPr>
          </a:p>
          <a:p>
            <a:pPr marL="623887" indent="-457200" eaLnBrk="1" fontAlgn="auto" hangingPunct="1">
              <a:lnSpc>
                <a:spcPct val="90000"/>
              </a:lnSpc>
              <a:spcBef>
                <a:spcPts val="100"/>
              </a:spcBef>
              <a:spcAft>
                <a:spcPct val="50000"/>
              </a:spcAft>
              <a:buClr>
                <a:srgbClr val="333399"/>
              </a:buClr>
              <a:defRPr/>
            </a:pPr>
            <a:endParaRPr lang="en-US" dirty="0"/>
          </a:p>
          <a:p>
            <a:pPr marL="938212" lvl="1" indent="-457200" eaLnBrk="1" fontAlgn="auto" hangingPunct="1">
              <a:lnSpc>
                <a:spcPct val="90000"/>
              </a:lnSpc>
              <a:spcBef>
                <a:spcPts val="100"/>
              </a:spcBef>
              <a:spcAft>
                <a:spcPct val="50000"/>
              </a:spcAft>
              <a:buClr>
                <a:srgbClr val="333399"/>
              </a:buClr>
              <a:defRPr/>
            </a:pPr>
            <a:endParaRPr lang="en-US" dirty="0" smtClean="0">
              <a:solidFill>
                <a:prstClr val="black"/>
              </a:solidFill>
              <a:ea typeface=""/>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
        <p:nvSpPr>
          <p:cNvPr id="8" name="Rectangle 3"/>
          <p:cNvSpPr txBox="1">
            <a:spLocks noChangeArrowheads="1"/>
          </p:cNvSpPr>
          <p:nvPr/>
        </p:nvSpPr>
        <p:spPr bwMode="auto">
          <a:xfrm>
            <a:off x="6020526" y="1362135"/>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kern="0" dirty="0" smtClean="0">
                <a:solidFill>
                  <a:srgbClr val="000000"/>
                </a:solidFill>
                <a:latin typeface="Arial" charset="0"/>
                <a:ea typeface="Arial" charset="0"/>
                <a:cs typeface="Arial" charset="0"/>
              </a:rPr>
              <a:t>Silhouette index </a:t>
            </a:r>
          </a:p>
          <a:p>
            <a:pPr lvl="1" eaLnBrk="1" hangingPunct="1">
              <a:lnSpc>
                <a:spcPct val="90000"/>
              </a:lnSpc>
              <a:spcBef>
                <a:spcPts val="100"/>
              </a:spcBef>
              <a:spcAft>
                <a:spcPct val="50000"/>
              </a:spcAft>
              <a:buClr>
                <a:srgbClr val="333399"/>
              </a:buClr>
              <a:defRPr/>
            </a:pPr>
            <a:r>
              <a:rPr lang="en-US" sz="1800" kern="0" dirty="0" smtClean="0">
                <a:solidFill>
                  <a:srgbClr val="000000"/>
                </a:solidFill>
                <a:latin typeface="Arial" charset="0"/>
                <a:ea typeface="Arial" charset="0"/>
                <a:cs typeface="Arial" charset="0"/>
              </a:rPr>
              <a:t>Define a measure of how well an observation fit in a cluster</a:t>
            </a:r>
            <a:endParaRPr lang="en-US" sz="1800" kern="0" dirty="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192" y="2420888"/>
            <a:ext cx="2232248" cy="655047"/>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3068960"/>
            <a:ext cx="6456040" cy="2991215"/>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45" y="5093016"/>
            <a:ext cx="5542011" cy="496224"/>
          </a:xfrm>
          <a:prstGeom prst="rect">
            <a:avLst/>
          </a:prstGeom>
        </p:spPr>
      </p:pic>
    </p:spTree>
    <p:extLst>
      <p:ext uri="{BB962C8B-B14F-4D97-AF65-F5344CB8AC3E}">
        <p14:creationId xmlns:p14="http://schemas.microsoft.com/office/powerpoint/2010/main" val="5608981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bwMode="auto">
          <a:xfrm>
            <a:off x="6336142" y="1362135"/>
            <a:ext cx="6168570" cy="50932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		Depth Invariant Index</a:t>
            </a:r>
            <a:endParaRPr lang="en-US"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973" y="2056949"/>
            <a:ext cx="3642403" cy="3460283"/>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Bottom</a:t>
            </a:r>
            <a:r>
              <a:rPr lang="fr-FR" sz="3600" dirty="0" smtClean="0">
                <a:solidFill>
                  <a:schemeClr val="bg1"/>
                </a:solidFill>
                <a:latin typeface="Latin Modern Roman 12" charset="0"/>
                <a:ea typeface="Latin Modern Roman 12" charset="0"/>
                <a:cs typeface="Latin Modern Roman 12" charset="0"/>
              </a:rPr>
              <a:t> type and water classification (2)</a:t>
            </a: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332" y="2428776"/>
            <a:ext cx="1739900" cy="647700"/>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1932" y="3187889"/>
            <a:ext cx="2552700" cy="469900"/>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2782" y="3822642"/>
            <a:ext cx="1651000" cy="647700"/>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32" y="4635195"/>
            <a:ext cx="2476500" cy="469900"/>
          </a:xfrm>
          <a:prstGeom prst="rect">
            <a:avLst/>
          </a:prstGeom>
        </p:spPr>
      </p:pic>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3382" y="5136480"/>
            <a:ext cx="2209800" cy="812800"/>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9487009" y="2060848"/>
                <a:ext cx="1993751" cy="338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fr-CH" b="0" i="1" smtClean="0">
                              <a:latin typeface="Cambria Math" charset="0"/>
                            </a:rPr>
                            <m:t>𝑋</m:t>
                          </m:r>
                        </m:e>
                        <m:sub>
                          <m:r>
                            <a:rPr lang="fr-CH" b="0" i="1" smtClean="0">
                              <a:latin typeface="Cambria Math" charset="0"/>
                            </a:rPr>
                            <m:t>𝑖</m:t>
                          </m:r>
                        </m:sub>
                      </m:sSub>
                      <m:r>
                        <a:rPr lang="fr-CH" b="0" i="1" smtClean="0">
                          <a:latin typeface="Cambria Math" charset="0"/>
                        </a:rPr>
                        <m:t>=</m:t>
                      </m:r>
                      <m:r>
                        <m:rPr>
                          <m:sty m:val="p"/>
                        </m:rPr>
                        <a:rPr lang="fr-CH" b="0" i="0" smtClean="0">
                          <a:latin typeface="Cambria Math" charset="0"/>
                        </a:rPr>
                        <m:t>ln</m:t>
                      </m:r>
                      <m:r>
                        <a:rPr lang="fr-CH" b="0" i="1" smtClean="0">
                          <a:latin typeface="Cambria Math" charset="0"/>
                        </a:rPr>
                        <m:t>⁡(</m:t>
                      </m:r>
                      <m:sSub>
                        <m:sSubPr>
                          <m:ctrlPr>
                            <a:rPr lang="en-US" b="0" i="1" smtClean="0">
                              <a:latin typeface="Cambria Math" charset="0"/>
                            </a:rPr>
                          </m:ctrlPr>
                        </m:sSubPr>
                        <m:e>
                          <m:r>
                            <a:rPr lang="fr-CH" b="0" i="1" smtClean="0">
                              <a:latin typeface="Cambria Math" charset="0"/>
                            </a:rPr>
                            <m:t>𝐿</m:t>
                          </m:r>
                        </m:e>
                        <m:sub>
                          <m:r>
                            <a:rPr lang="fr-CH" b="0" i="1" smtClean="0">
                              <a:latin typeface="Cambria Math" charset="0"/>
                            </a:rPr>
                            <m:t>𝑖</m:t>
                          </m:r>
                        </m:sub>
                      </m:sSub>
                      <m:r>
                        <a:rPr lang="fr-CH" b="0" i="1" smtClean="0">
                          <a:latin typeface="Cambria Math" charset="0"/>
                        </a:rPr>
                        <m:t> −</m:t>
                      </m:r>
                      <m:sSubSup>
                        <m:sSubSupPr>
                          <m:ctrlPr>
                            <a:rPr lang="en-US" b="0" i="1" smtClean="0">
                              <a:latin typeface="Cambria Math" charset="0"/>
                            </a:rPr>
                          </m:ctrlPr>
                        </m:sSubSupPr>
                        <m:e>
                          <m:r>
                            <a:rPr lang="fr-CH" b="0" i="1" smtClean="0">
                              <a:latin typeface="Cambria Math" charset="0"/>
                            </a:rPr>
                            <m:t>𝐿</m:t>
                          </m:r>
                        </m:e>
                        <m:sub>
                          <m:r>
                            <a:rPr lang="fr-CH" b="0" i="1" smtClean="0">
                              <a:latin typeface="Cambria Math" charset="0"/>
                            </a:rPr>
                            <m:t>𝑖</m:t>
                          </m:r>
                        </m:sub>
                        <m:sup>
                          <m:r>
                            <a:rPr lang="fr-CH" b="0" i="1" smtClean="0">
                              <a:latin typeface="Cambria Math" charset="0"/>
                            </a:rPr>
                            <m:t>𝑑𝑒𝑒𝑝</m:t>
                          </m:r>
                        </m:sup>
                      </m:sSubSup>
                      <m:r>
                        <a:rPr lang="fr-CH" b="0" i="1" smtClean="0">
                          <a:latin typeface="Cambria Math" charset="0"/>
                        </a:rPr>
                        <m:t>)</m:t>
                      </m:r>
                    </m:oMath>
                  </m:oMathPara>
                </a14:m>
                <a:endParaRPr lang="en-US" dirty="0"/>
              </a:p>
            </p:txBody>
          </p:sp>
        </mc:Choice>
        <mc:Fallback xmlns="">
          <p:sp>
            <p:nvSpPr>
              <p:cNvPr id="3" name="ZoneTexte 2"/>
              <p:cNvSpPr txBox="1">
                <a:spLocks noRot="1" noChangeAspect="1" noMove="1" noResize="1" noEditPoints="1" noAdjustHandles="1" noChangeArrowheads="1" noChangeShapeType="1" noTextEdit="1"/>
              </p:cNvSpPr>
              <p:nvPr/>
            </p:nvSpPr>
            <p:spPr>
              <a:xfrm>
                <a:off x="9487009" y="2060848"/>
                <a:ext cx="1993751" cy="338169"/>
              </a:xfrm>
              <a:prstGeom prst="rect">
                <a:avLst/>
              </a:prstGeom>
              <a:blipFill rotWithShape="0">
                <a:blip r:embed="rId9"/>
                <a:stretch>
                  <a:fillRect l="-2141" t="-103571" r="-3976" b="-141071"/>
                </a:stretch>
              </a:blipFill>
            </p:spPr>
            <p:txBody>
              <a:bodyPr/>
              <a:lstStyle/>
              <a:p>
                <a:r>
                  <a:rPr lang="en-US">
                    <a:noFill/>
                  </a:rPr>
                  <a:t> </a:t>
                </a:r>
              </a:p>
            </p:txBody>
          </p:sp>
        </mc:Fallback>
      </mc:AlternateContent>
      <p:sp>
        <p:nvSpPr>
          <p:cNvPr id="5" name="Rectangle 3"/>
          <p:cNvSpPr txBox="1">
            <a:spLocks noChangeArrowheads="1"/>
          </p:cNvSpPr>
          <p:nvPr/>
        </p:nvSpPr>
        <p:spPr bwMode="auto">
          <a:xfrm>
            <a:off x="1" y="1362135"/>
            <a:ext cx="5880554"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eaLnBrk="1" hangingPunct="1">
              <a:lnSpc>
                <a:spcPct val="90000"/>
              </a:lnSpc>
              <a:spcBef>
                <a:spcPts val="100"/>
              </a:spcBef>
              <a:spcAft>
                <a:spcPct val="50000"/>
              </a:spcAft>
              <a:buClr>
                <a:srgbClr val="333399"/>
              </a:buClr>
              <a:buNone/>
              <a:defRPr/>
            </a:pPr>
            <a:r>
              <a:rPr lang="en-US" sz="2000" kern="0" dirty="0" smtClean="0">
                <a:solidFill>
                  <a:srgbClr val="000000"/>
                </a:solidFill>
                <a:latin typeface="Arial" charset="0"/>
                <a:ea typeface="Arial" charset="0"/>
                <a:cs typeface="Arial" charset="0"/>
              </a:rPr>
              <a:t>	</a:t>
            </a:r>
            <a:r>
              <a:rPr lang="en-US" kern="0" dirty="0" smtClean="0">
                <a:solidFill>
                  <a:srgbClr val="000000"/>
                </a:solidFill>
                <a:latin typeface="Arial" charset="0"/>
                <a:ea typeface="Arial" charset="0"/>
                <a:cs typeface="Arial" charset="0"/>
              </a:rPr>
              <a:t>Hue from HSV transformation</a:t>
            </a:r>
          </a:p>
          <a:p>
            <a:pPr marL="0" lvl="0" indent="0" eaLnBrk="1" hangingPunct="1">
              <a:lnSpc>
                <a:spcPct val="90000"/>
              </a:lnSpc>
              <a:spcBef>
                <a:spcPts val="100"/>
              </a:spcBef>
              <a:spcAft>
                <a:spcPct val="50000"/>
              </a:spcAft>
              <a:buClr>
                <a:srgbClr val="333399"/>
              </a:buClr>
              <a:buNone/>
              <a:defRPr/>
            </a:pPr>
            <a:endParaRPr lang="en-US" sz="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HSV space is commonly used for aerial image classification</a:t>
            </a:r>
          </a:p>
          <a:p>
            <a:pPr lvl="1" eaLnBrk="1" hangingPunct="1">
              <a:lnSpc>
                <a:spcPct val="90000"/>
              </a:lnSpc>
              <a:spcBef>
                <a:spcPts val="100"/>
              </a:spcBef>
              <a:spcAft>
                <a:spcPct val="50000"/>
              </a:spcAft>
              <a:buClr>
                <a:srgbClr val="333399"/>
              </a:buClr>
              <a:defRPr/>
            </a:pPr>
            <a:endParaRPr lang="en-US" sz="16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HSV transformation from a usual Red, Green, Blue space</a:t>
            </a:r>
          </a:p>
          <a:p>
            <a:pPr marL="449262" lvl="1" indent="0" eaLnBrk="1" hangingPunct="1">
              <a:lnSpc>
                <a:spcPct val="90000"/>
              </a:lnSpc>
              <a:spcBef>
                <a:spcPts val="100"/>
              </a:spcBef>
              <a:spcAft>
                <a:spcPct val="50000"/>
              </a:spcAft>
              <a:buClr>
                <a:srgbClr val="333399"/>
              </a:buClr>
              <a:buNone/>
              <a:defRPr/>
            </a:pPr>
            <a:r>
              <a:rPr lang="en-US" sz="1600" kern="0" dirty="0" smtClean="0">
                <a:solidFill>
                  <a:srgbClr val="000000"/>
                </a:solidFill>
                <a:latin typeface="Arial" charset="0"/>
                <a:ea typeface="Arial" charset="0"/>
                <a:cs typeface="Arial" charset="0"/>
              </a:rPr>
              <a:t>      to a space formed by three other values: </a:t>
            </a:r>
          </a:p>
          <a:p>
            <a:pPr marL="449262" lvl="1" indent="0" eaLnBrk="1" hangingPunct="1">
              <a:lnSpc>
                <a:spcPct val="90000"/>
              </a:lnSpc>
              <a:spcBef>
                <a:spcPts val="100"/>
              </a:spcBef>
              <a:spcAft>
                <a:spcPct val="50000"/>
              </a:spcAft>
              <a:buClr>
                <a:srgbClr val="333399"/>
              </a:buClr>
              <a:buNone/>
              <a:defRPr/>
            </a:pPr>
            <a:r>
              <a:rPr lang="en-US" sz="1600" kern="0" dirty="0">
                <a:solidFill>
                  <a:srgbClr val="000000"/>
                </a:solidFill>
                <a:latin typeface="Arial" charset="0"/>
                <a:ea typeface="Arial" charset="0"/>
                <a:cs typeface="Arial" charset="0"/>
              </a:rPr>
              <a:t>	</a:t>
            </a:r>
            <a:r>
              <a:rPr lang="en-US" sz="1600" b="1" kern="0" dirty="0" smtClean="0">
                <a:solidFill>
                  <a:srgbClr val="000000"/>
                </a:solidFill>
                <a:latin typeface="Arial" charset="0"/>
                <a:ea typeface="Arial" charset="0"/>
                <a:cs typeface="Arial" charset="0"/>
              </a:rPr>
              <a:t>The Hue, the value, the saturation </a:t>
            </a:r>
          </a:p>
          <a:p>
            <a:pPr marL="449262" lvl="1" indent="0" eaLnBrk="1" hangingPunct="1">
              <a:lnSpc>
                <a:spcPct val="90000"/>
              </a:lnSpc>
              <a:spcBef>
                <a:spcPts val="100"/>
              </a:spcBef>
              <a:spcAft>
                <a:spcPct val="50000"/>
              </a:spcAft>
              <a:buClr>
                <a:srgbClr val="333399"/>
              </a:buClr>
              <a:buNone/>
              <a:defRPr/>
            </a:pPr>
            <a:endParaRPr lang="en-US" sz="1600" b="1"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We made the assumption the Hue is less dependent on radiation attenuation than Red, Green, Blue, Value or Saturation</a:t>
            </a:r>
          </a:p>
          <a:p>
            <a:pPr lvl="1" eaLnBrk="1" hangingPunct="1">
              <a:lnSpc>
                <a:spcPct val="90000"/>
              </a:lnSpc>
              <a:spcBef>
                <a:spcPts val="100"/>
              </a:spcBef>
              <a:spcAft>
                <a:spcPct val="50000"/>
              </a:spcAft>
              <a:buClr>
                <a:srgbClr val="333399"/>
              </a:buClr>
              <a:defRPr/>
            </a:pP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2842029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Physic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principles</a:t>
            </a:r>
            <a:r>
              <a:rPr lang="fr-FR" sz="3600" dirty="0" smtClean="0">
                <a:solidFill>
                  <a:schemeClr val="bg1"/>
                </a:solidFill>
                <a:latin typeface="Latin Modern Roman 12" charset="0"/>
                <a:ea typeface="Latin Modern Roman 12" charset="0"/>
                <a:cs typeface="Latin Modern Roman 12" charset="0"/>
              </a:rPr>
              <a:t> in water </a:t>
            </a:r>
            <a:r>
              <a:rPr lang="fr-FR" sz="3600" dirty="0" err="1" smtClean="0">
                <a:solidFill>
                  <a:schemeClr val="bg1"/>
                </a:solidFill>
                <a:latin typeface="Latin Modern Roman 12" charset="0"/>
                <a:ea typeface="Latin Modern Roman 12" charset="0"/>
                <a:cs typeface="Latin Modern Roman 12" charset="0"/>
              </a:rPr>
              <a:t>surrounding</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Radiance</a:t>
            </a:r>
          </a:p>
          <a:p>
            <a:pPr lvl="1" eaLnBrk="1" hangingPunct="1">
              <a:lnSpc>
                <a:spcPct val="90000"/>
              </a:lnSpc>
              <a:spcBef>
                <a:spcPts val="100"/>
              </a:spcBef>
              <a:spcAft>
                <a:spcPct val="50000"/>
              </a:spcAft>
              <a:buClr>
                <a:srgbClr val="333399"/>
              </a:buClr>
              <a:defRPr/>
            </a:pPr>
            <a:r>
              <a:rPr lang="en-US" sz="1800" kern="0" dirty="0">
                <a:solidFill>
                  <a:srgbClr val="000000"/>
                </a:solidFill>
                <a:latin typeface="Arial" charset="0"/>
                <a:ea typeface="Arial" charset="0"/>
                <a:cs typeface="Arial" charset="0"/>
              </a:rPr>
              <a:t>recorded by the satellite sensor </a:t>
            </a:r>
            <a:endParaRPr lang="en-US" sz="1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corresponds to </a:t>
            </a:r>
            <a:r>
              <a:rPr lang="en-US" sz="1800" dirty="0" smtClean="0">
                <a:latin typeface="Arial" charset="0"/>
                <a:ea typeface="Arial" charset="0"/>
                <a:cs typeface="Arial" charset="0"/>
              </a:rPr>
              <a:t>a measure of the electromagnetic </a:t>
            </a:r>
            <a:r>
              <a:rPr lang="en-US" sz="1800" dirty="0">
                <a:latin typeface="Arial" charset="0"/>
                <a:ea typeface="Arial" charset="0"/>
                <a:cs typeface="Arial" charset="0"/>
              </a:rPr>
              <a:t>radiation flux </a:t>
            </a:r>
            <a:r>
              <a:rPr lang="en-US" sz="1800" dirty="0" smtClean="0">
                <a:latin typeface="Arial" charset="0"/>
                <a:ea typeface="Arial" charset="0"/>
                <a:cs typeface="Arial" charset="0"/>
              </a:rPr>
              <a:t>emitted </a:t>
            </a:r>
            <a:r>
              <a:rPr lang="en-US" sz="1800" dirty="0">
                <a:latin typeface="Arial" charset="0"/>
                <a:ea typeface="Arial" charset="0"/>
                <a:cs typeface="Arial" charset="0"/>
              </a:rPr>
              <a:t>or reflected by a surface </a:t>
            </a:r>
            <a:endParaRPr lang="en-US" sz="18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dependent on </a:t>
            </a:r>
            <a:r>
              <a:rPr lang="en-US" sz="1800" dirty="0" smtClean="0">
                <a:latin typeface="Arial" charset="0"/>
                <a:ea typeface="Arial" charset="0"/>
                <a:cs typeface="Arial" charset="0"/>
              </a:rPr>
              <a:t>:</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area of the source,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view and solid angles of the sensor,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wavelength </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irradiance </a:t>
            </a:r>
            <a:endParaRPr lang="en-US" sz="16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Reflection </a:t>
            </a:r>
            <a:endParaRPr lang="en-US" sz="20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Diffuse or specular</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Attenuation</a:t>
            </a:r>
          </a:p>
          <a:p>
            <a:pPr lvl="1"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Come from the Absorption and the scattering</a:t>
            </a:r>
            <a:endParaRPr lang="en-US" sz="18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04" y="1484784"/>
            <a:ext cx="4504021" cy="3371640"/>
          </a:xfrm>
          <a:prstGeom prst="rect">
            <a:avLst/>
          </a:prstGeom>
        </p:spPr>
      </p:pic>
      <mc:AlternateContent xmlns:mc="http://schemas.openxmlformats.org/markup-compatibility/2006" xmlns:a14="http://schemas.microsoft.com/office/drawing/2010/main">
        <mc:Choice Requires="a14">
          <p:sp>
            <p:nvSpPr>
              <p:cNvPr id="7" name="ZoneTexte 6"/>
              <p:cNvSpPr txBox="1"/>
              <p:nvPr/>
            </p:nvSpPr>
            <p:spPr>
              <a:xfrm>
                <a:off x="7231309" y="5733256"/>
                <a:ext cx="4105609" cy="4510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3000" b="0" i="1" smtClean="0">
                          <a:latin typeface="Cambria Math" charset="0"/>
                        </a:rPr>
                        <m:t>𝐿</m:t>
                      </m:r>
                      <m:d>
                        <m:dPr>
                          <m:ctrlPr>
                            <a:rPr lang="fr-CH" sz="3000" b="0" i="1" smtClean="0">
                              <a:latin typeface="Cambria Math" charset="0"/>
                            </a:rPr>
                          </m:ctrlPr>
                        </m:dPr>
                        <m:e>
                          <m:r>
                            <a:rPr lang="fr-CH" sz="3000" b="0" i="1" smtClean="0">
                              <a:latin typeface="Cambria Math" charset="0"/>
                            </a:rPr>
                            <m:t>h</m:t>
                          </m:r>
                        </m:e>
                      </m:d>
                      <m:r>
                        <a:rPr lang="fr-CH" sz="3000" b="0" i="1" smtClean="0">
                          <a:latin typeface="Cambria Math" charset="0"/>
                        </a:rPr>
                        <m:t>=</m:t>
                      </m:r>
                      <m:sSub>
                        <m:sSubPr>
                          <m:ctrlPr>
                            <a:rPr lang="en-US" sz="3000" i="1">
                              <a:latin typeface="Cambria Math" charset="0"/>
                            </a:rPr>
                          </m:ctrlPr>
                        </m:sSubPr>
                        <m:e>
                          <m:r>
                            <a:rPr lang="fr-CH" sz="3000" i="1">
                              <a:latin typeface="Cambria Math" charset="0"/>
                            </a:rPr>
                            <m:t>𝐿</m:t>
                          </m:r>
                        </m:e>
                        <m:sub>
                          <m:r>
                            <a:rPr lang="fr-CH" sz="3000" b="0" i="1" smtClean="0">
                              <a:latin typeface="Cambria Math" charset="0"/>
                            </a:rPr>
                            <m:t>𝐺</m:t>
                          </m:r>
                        </m:sub>
                      </m:sSub>
                      <m:r>
                        <a:rPr lang="fr-CH" sz="3000" b="0" i="1" smtClean="0">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𝑠</m:t>
                          </m:r>
                        </m:sub>
                      </m:sSub>
                      <m:r>
                        <a:rPr lang="fr-CH" sz="3000" i="1">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𝑏</m:t>
                          </m:r>
                        </m:sub>
                      </m:sSub>
                      <m:r>
                        <a:rPr lang="fr-CH" sz="3000" b="0" i="1" smtClean="0">
                          <a:latin typeface="Cambria Math" charset="0"/>
                        </a:rPr>
                        <m:t>𝑒</m:t>
                      </m:r>
                      <m:r>
                        <a:rPr lang="fr-CH" sz="3000" b="0" i="1" baseline="30000" smtClean="0">
                          <a:latin typeface="Cambria Math" charset="0"/>
                        </a:rPr>
                        <m:t>_</m:t>
                      </m:r>
                      <m:r>
                        <a:rPr lang="fr-CH" sz="3000" b="0" i="1" baseline="30000" smtClean="0">
                          <a:latin typeface="Cambria Math" charset="0"/>
                        </a:rPr>
                        <m:t>𝑘h</m:t>
                      </m:r>
                    </m:oMath>
                  </m:oMathPara>
                </a14:m>
                <a:endParaRPr lang="fr-FR" sz="3000" baseline="30000" dirty="0"/>
              </a:p>
            </p:txBody>
          </p:sp>
        </mc:Choice>
        <mc:Fallback xmlns="">
          <p:sp>
            <p:nvSpPr>
              <p:cNvPr id="7" name="ZoneTexte 6"/>
              <p:cNvSpPr txBox="1">
                <a:spLocks noRot="1" noChangeAspect="1" noMove="1" noResize="1" noEditPoints="1" noAdjustHandles="1" noChangeArrowheads="1" noChangeShapeType="1" noTextEdit="1"/>
              </p:cNvSpPr>
              <p:nvPr/>
            </p:nvSpPr>
            <p:spPr>
              <a:xfrm>
                <a:off x="7231309" y="5733256"/>
                <a:ext cx="4105609" cy="45102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896254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Physic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principles</a:t>
            </a:r>
            <a:r>
              <a:rPr lang="fr-FR" sz="3600" dirty="0" smtClean="0">
                <a:solidFill>
                  <a:schemeClr val="bg1"/>
                </a:solidFill>
                <a:latin typeface="Latin Modern Roman 12" charset="0"/>
                <a:ea typeface="Latin Modern Roman 12" charset="0"/>
                <a:cs typeface="Latin Modern Roman 12" charset="0"/>
              </a:rPr>
              <a:t> in water </a:t>
            </a:r>
            <a:r>
              <a:rPr lang="fr-FR" sz="3600" dirty="0" err="1" smtClean="0">
                <a:solidFill>
                  <a:schemeClr val="bg1"/>
                </a:solidFill>
                <a:latin typeface="Latin Modern Roman 12" charset="0"/>
                <a:ea typeface="Latin Modern Roman 12" charset="0"/>
                <a:cs typeface="Latin Modern Roman 12" charset="0"/>
              </a:rPr>
              <a:t>surrounding</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Radiance</a:t>
            </a:r>
          </a:p>
          <a:p>
            <a:pPr lvl="1" eaLnBrk="1" hangingPunct="1">
              <a:lnSpc>
                <a:spcPct val="90000"/>
              </a:lnSpc>
              <a:spcBef>
                <a:spcPts val="100"/>
              </a:spcBef>
              <a:spcAft>
                <a:spcPct val="50000"/>
              </a:spcAft>
              <a:buClr>
                <a:srgbClr val="333399"/>
              </a:buClr>
              <a:defRPr/>
            </a:pPr>
            <a:r>
              <a:rPr lang="en-US" sz="1800" kern="0" dirty="0">
                <a:solidFill>
                  <a:srgbClr val="000000"/>
                </a:solidFill>
                <a:latin typeface="Arial" charset="0"/>
                <a:ea typeface="Arial" charset="0"/>
                <a:cs typeface="Arial" charset="0"/>
              </a:rPr>
              <a:t>recorded by the satellite sensor </a:t>
            </a:r>
            <a:endParaRPr lang="en-US" sz="1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corresponds to </a:t>
            </a:r>
            <a:r>
              <a:rPr lang="en-US" sz="1800" dirty="0" smtClean="0">
                <a:latin typeface="Arial" charset="0"/>
                <a:ea typeface="Arial" charset="0"/>
                <a:cs typeface="Arial" charset="0"/>
              </a:rPr>
              <a:t>a measure of the electromagnetic </a:t>
            </a:r>
            <a:r>
              <a:rPr lang="en-US" sz="1800" dirty="0">
                <a:latin typeface="Arial" charset="0"/>
                <a:ea typeface="Arial" charset="0"/>
                <a:cs typeface="Arial" charset="0"/>
              </a:rPr>
              <a:t>radiation flux </a:t>
            </a:r>
            <a:r>
              <a:rPr lang="en-US" sz="1800" dirty="0" smtClean="0">
                <a:latin typeface="Arial" charset="0"/>
                <a:ea typeface="Arial" charset="0"/>
                <a:cs typeface="Arial" charset="0"/>
              </a:rPr>
              <a:t>emitted </a:t>
            </a:r>
            <a:r>
              <a:rPr lang="en-US" sz="1800" dirty="0">
                <a:latin typeface="Arial" charset="0"/>
                <a:ea typeface="Arial" charset="0"/>
                <a:cs typeface="Arial" charset="0"/>
              </a:rPr>
              <a:t>or reflected by a surface </a:t>
            </a:r>
            <a:endParaRPr lang="en-US" sz="18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dependent on </a:t>
            </a:r>
            <a:r>
              <a:rPr lang="en-US" sz="1800" dirty="0" smtClean="0">
                <a:latin typeface="Arial" charset="0"/>
                <a:ea typeface="Arial" charset="0"/>
                <a:cs typeface="Arial" charset="0"/>
              </a:rPr>
              <a:t>:</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area of the source,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view and solid angles of the sensor,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wavelength </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irradiance </a:t>
            </a:r>
            <a:endParaRPr lang="en-US" sz="16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Attenuation</a:t>
            </a:r>
          </a:p>
          <a:p>
            <a:pPr lvl="1"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Come from the Absorption and the scattering</a:t>
            </a:r>
            <a:endParaRPr lang="en-US" sz="18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04" y="1484784"/>
            <a:ext cx="4504021" cy="3371640"/>
          </a:xfrm>
          <a:prstGeom prst="rect">
            <a:avLst/>
          </a:prstGeom>
        </p:spPr>
      </p:pic>
      <mc:AlternateContent xmlns:mc="http://schemas.openxmlformats.org/markup-compatibility/2006" xmlns:a14="http://schemas.microsoft.com/office/drawing/2010/main">
        <mc:Choice Requires="a14">
          <p:sp>
            <p:nvSpPr>
              <p:cNvPr id="7" name="ZoneTexte 6"/>
              <p:cNvSpPr txBox="1"/>
              <p:nvPr/>
            </p:nvSpPr>
            <p:spPr>
              <a:xfrm>
                <a:off x="7231309" y="5733256"/>
                <a:ext cx="4105609" cy="4510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3000" b="0" i="1" smtClean="0">
                          <a:latin typeface="Cambria Math" charset="0"/>
                        </a:rPr>
                        <m:t>𝐿</m:t>
                      </m:r>
                      <m:d>
                        <m:dPr>
                          <m:ctrlPr>
                            <a:rPr lang="fr-CH" sz="3000" b="0" i="1" smtClean="0">
                              <a:latin typeface="Cambria Math" charset="0"/>
                            </a:rPr>
                          </m:ctrlPr>
                        </m:dPr>
                        <m:e>
                          <m:r>
                            <a:rPr lang="fr-CH" sz="3000" b="0" i="1" smtClean="0">
                              <a:latin typeface="Cambria Math" charset="0"/>
                            </a:rPr>
                            <m:t>h</m:t>
                          </m:r>
                        </m:e>
                      </m:d>
                      <m:r>
                        <a:rPr lang="fr-CH" sz="3000" b="0" i="1" smtClean="0">
                          <a:latin typeface="Cambria Math" charset="0"/>
                        </a:rPr>
                        <m:t>=</m:t>
                      </m:r>
                      <m:sSub>
                        <m:sSubPr>
                          <m:ctrlPr>
                            <a:rPr lang="en-US" sz="3000" i="1">
                              <a:latin typeface="Cambria Math" charset="0"/>
                            </a:rPr>
                          </m:ctrlPr>
                        </m:sSubPr>
                        <m:e>
                          <m:r>
                            <a:rPr lang="fr-CH" sz="3000" i="1">
                              <a:latin typeface="Cambria Math" charset="0"/>
                            </a:rPr>
                            <m:t>𝐿</m:t>
                          </m:r>
                        </m:e>
                        <m:sub>
                          <m:r>
                            <a:rPr lang="fr-CH" sz="3000" b="0" i="1" smtClean="0">
                              <a:latin typeface="Cambria Math" charset="0"/>
                            </a:rPr>
                            <m:t>𝐺</m:t>
                          </m:r>
                        </m:sub>
                      </m:sSub>
                      <m:r>
                        <a:rPr lang="fr-CH" sz="3000" b="0" i="1" smtClean="0">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𝑠</m:t>
                          </m:r>
                        </m:sub>
                      </m:sSub>
                      <m:r>
                        <a:rPr lang="fr-CH" sz="3000" i="1">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𝑏</m:t>
                          </m:r>
                        </m:sub>
                      </m:sSub>
                      <m:r>
                        <a:rPr lang="fr-CH" sz="3000" b="0" i="1" smtClean="0">
                          <a:latin typeface="Cambria Math" charset="0"/>
                        </a:rPr>
                        <m:t>𝑒</m:t>
                      </m:r>
                      <m:r>
                        <a:rPr lang="fr-CH" sz="3000" b="0" i="1" baseline="30000" smtClean="0">
                          <a:latin typeface="Cambria Math" charset="0"/>
                        </a:rPr>
                        <m:t>_</m:t>
                      </m:r>
                      <m:r>
                        <a:rPr lang="fr-CH" sz="3000" b="0" i="1" baseline="30000" smtClean="0">
                          <a:latin typeface="Cambria Math" charset="0"/>
                        </a:rPr>
                        <m:t>𝑘h</m:t>
                      </m:r>
                    </m:oMath>
                  </m:oMathPara>
                </a14:m>
                <a:endParaRPr lang="fr-FR" sz="3000" baseline="30000" dirty="0"/>
              </a:p>
            </p:txBody>
          </p:sp>
        </mc:Choice>
        <mc:Fallback xmlns="">
          <p:sp>
            <p:nvSpPr>
              <p:cNvPr id="7" name="ZoneTexte 6"/>
              <p:cNvSpPr txBox="1">
                <a:spLocks noRot="1" noChangeAspect="1" noMove="1" noResize="1" noEditPoints="1" noAdjustHandles="1" noChangeArrowheads="1" noChangeShapeType="1" noTextEdit="1"/>
              </p:cNvSpPr>
              <p:nvPr/>
            </p:nvSpPr>
            <p:spPr>
              <a:xfrm>
                <a:off x="7231309" y="5733256"/>
                <a:ext cx="4105609" cy="45102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36028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Objectifs des travaux</a:t>
            </a:r>
          </a:p>
        </p:txBody>
      </p:sp>
      <p:sp>
        <p:nvSpPr>
          <p:cNvPr id="8" name="Rectangle 3"/>
          <p:cNvSpPr txBox="1">
            <a:spLocks noChangeArrowheads="1"/>
          </p:cNvSpPr>
          <p:nvPr/>
        </p:nvSpPr>
        <p:spPr bwMode="auto">
          <a:xfrm>
            <a:off x="191344" y="1844824"/>
            <a:ext cx="10488488"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fr-FR" sz="2200" kern="0" dirty="0" smtClean="0">
                <a:solidFill>
                  <a:srgbClr val="000000"/>
                </a:solidFill>
                <a:latin typeface="Arial" charset="0"/>
                <a:ea typeface="Arial" charset="0"/>
                <a:cs typeface="Arial" charset="0"/>
              </a:rPr>
              <a:t>Evaluation des méthodes empiriques</a:t>
            </a:r>
          </a:p>
          <a:p>
            <a:pPr eaLnBrk="1" hangingPunct="1">
              <a:lnSpc>
                <a:spcPct val="90000"/>
              </a:lnSpc>
              <a:spcBef>
                <a:spcPts val="100"/>
              </a:spcBef>
              <a:spcAft>
                <a:spcPct val="50000"/>
              </a:spcAft>
              <a:buClr>
                <a:srgbClr val="333399"/>
              </a:buClr>
              <a:defRPr/>
            </a:pPr>
            <a:endParaRPr lang="fr-FR" sz="22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fr-FR" sz="2200" dirty="0" smtClean="0">
                <a:latin typeface="Arial" charset="0"/>
                <a:ea typeface="Arial" charset="0"/>
                <a:cs typeface="Arial" charset="0"/>
              </a:rPr>
              <a:t>Application directe avec un senseur multi-spectral spécifique</a:t>
            </a:r>
          </a:p>
          <a:p>
            <a:pPr lvl="1" eaLnBrk="1" hangingPunct="1">
              <a:lnSpc>
                <a:spcPct val="90000"/>
              </a:lnSpc>
              <a:spcBef>
                <a:spcPts val="100"/>
              </a:spcBef>
              <a:spcAft>
                <a:spcPct val="50000"/>
              </a:spcAft>
              <a:buClr>
                <a:srgbClr val="333399"/>
              </a:buClr>
              <a:defRPr/>
            </a:pPr>
            <a:r>
              <a:rPr lang="fr-FR" sz="1800" dirty="0" smtClean="0">
                <a:latin typeface="Arial" charset="0"/>
                <a:ea typeface="Arial" charset="0"/>
                <a:cs typeface="Arial" charset="0"/>
              </a:rPr>
              <a:t>Discussion de problèmes technique et de procédures</a:t>
            </a:r>
          </a:p>
          <a:p>
            <a:pPr lvl="1" eaLnBrk="1" hangingPunct="1">
              <a:lnSpc>
                <a:spcPct val="90000"/>
              </a:lnSpc>
              <a:spcBef>
                <a:spcPts val="100"/>
              </a:spcBef>
              <a:spcAft>
                <a:spcPct val="50000"/>
              </a:spcAft>
              <a:buClr>
                <a:srgbClr val="333399"/>
              </a:buClr>
              <a:defRPr/>
            </a:pPr>
            <a:endParaRPr lang="fr-FR" sz="1800" dirty="0" smtClean="0">
              <a:latin typeface="Arial" charset="0"/>
              <a:ea typeface="Arial" charset="0"/>
              <a:cs typeface="Arial" charset="0"/>
            </a:endParaRPr>
          </a:p>
          <a:p>
            <a:pPr marL="447675" lvl="1" indent="-447675" eaLnBrk="1" hangingPunct="1">
              <a:lnSpc>
                <a:spcPct val="90000"/>
              </a:lnSpc>
              <a:spcBef>
                <a:spcPts val="100"/>
              </a:spcBef>
              <a:spcAft>
                <a:spcPct val="50000"/>
              </a:spcAft>
              <a:buClr>
                <a:srgbClr val="333399"/>
              </a:buClr>
              <a:buFont typeface="Wingdings" pitchFamily="2" charset="2"/>
              <a:buChar char="n"/>
              <a:defRPr/>
            </a:pPr>
            <a:r>
              <a:rPr lang="fr-FR" sz="2200" b="1" dirty="0" smtClean="0">
                <a:latin typeface="Arial" charset="0"/>
                <a:ea typeface="Arial" charset="0"/>
                <a:cs typeface="Arial" charset="0"/>
              </a:rPr>
              <a:t>Echelle de résolution</a:t>
            </a:r>
          </a:p>
          <a:p>
            <a:pPr eaLnBrk="1" hangingPunct="1">
              <a:lnSpc>
                <a:spcPct val="90000"/>
              </a:lnSpc>
              <a:spcBef>
                <a:spcPts val="100"/>
              </a:spcBef>
              <a:spcAft>
                <a:spcPct val="50000"/>
              </a:spcAft>
              <a:buClr>
                <a:srgbClr val="333399"/>
              </a:buClr>
              <a:defRPr/>
            </a:pPr>
            <a:r>
              <a:rPr lang="fr-FR" sz="2200" dirty="0" smtClean="0">
                <a:latin typeface="Arial" charset="0"/>
                <a:ea typeface="Arial" charset="0"/>
                <a:cs typeface="Arial" charset="0"/>
              </a:rPr>
              <a:t>Profondeur maximum optimal</a:t>
            </a:r>
          </a:p>
          <a:p>
            <a:pPr eaLnBrk="1" hangingPunct="1">
              <a:lnSpc>
                <a:spcPct val="90000"/>
              </a:lnSpc>
              <a:spcBef>
                <a:spcPts val="100"/>
              </a:spcBef>
              <a:spcAft>
                <a:spcPct val="50000"/>
              </a:spcAft>
              <a:buClr>
                <a:srgbClr val="333399"/>
              </a:buClr>
              <a:defRPr/>
            </a:pPr>
            <a:r>
              <a:rPr lang="fr-FR" sz="2200" dirty="0" smtClean="0">
                <a:latin typeface="Arial" charset="0"/>
                <a:ea typeface="Arial" charset="0"/>
                <a:cs typeface="Arial" charset="0"/>
              </a:rPr>
              <a:t>Proposition d’une approche basée sur une classification initiale.</a:t>
            </a:r>
          </a:p>
          <a:p>
            <a:pPr eaLnBrk="1" hangingPunct="1">
              <a:lnSpc>
                <a:spcPct val="90000"/>
              </a:lnSpc>
              <a:spcBef>
                <a:spcPts val="100"/>
              </a:spcBef>
              <a:spcAft>
                <a:spcPct val="50000"/>
              </a:spcAft>
              <a:buClr>
                <a:srgbClr val="333399"/>
              </a:buClr>
              <a:defRPr/>
            </a:pPr>
            <a:endParaRPr lang="fr-FR" sz="22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fr-FR" sz="1600" dirty="0" smtClean="0">
              <a:latin typeface="Arial" charset="0"/>
              <a:ea typeface="Arial" charset="0"/>
              <a:cs typeface="Arial" charset="0"/>
            </a:endParaRPr>
          </a:p>
        </p:txBody>
      </p:sp>
    </p:spTree>
    <p:extLst>
      <p:ext uri="{BB962C8B-B14F-4D97-AF65-F5344CB8AC3E}">
        <p14:creationId xmlns:p14="http://schemas.microsoft.com/office/powerpoint/2010/main" val="6646110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r>
              <a:rPr lang="fr-FR" sz="3600" dirty="0" smtClean="0">
                <a:solidFill>
                  <a:schemeClr val="bg1"/>
                </a:solidFill>
                <a:latin typeface="Latin Modern Roman 12" charset="0"/>
                <a:ea typeface="Latin Modern Roman 12" charset="0"/>
                <a:cs typeface="Latin Modern Roman 12" charset="0"/>
              </a:rPr>
              <a:t>	Sommaire</a:t>
            </a:r>
            <a:endParaRPr lang="fr-FR"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268760"/>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Introduction</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Bathymétrie satellitaire, contextes et motivations </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Principes physiques en milieu aqueux</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Objectif des travaux</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Site d’étude </a:t>
            </a:r>
          </a:p>
          <a:p>
            <a:pPr eaLnBrk="1" hangingPunct="1">
              <a:lnSpc>
                <a:spcPct val="90000"/>
              </a:lnSpc>
              <a:spcBef>
                <a:spcPts val="100"/>
              </a:spcBef>
              <a:spcAft>
                <a:spcPct val="50000"/>
              </a:spcAft>
              <a:buClr>
                <a:srgbClr val="333399"/>
              </a:buClr>
              <a:defRPr/>
            </a:pPr>
            <a:r>
              <a:rPr lang="fr-FR" sz="2000" dirty="0" smtClean="0">
                <a:latin typeface="Arial" charset="0"/>
                <a:ea typeface="Arial" charset="0"/>
                <a:cs typeface="Arial" charset="0"/>
              </a:rPr>
              <a:t>Matériels </a:t>
            </a:r>
          </a:p>
          <a:p>
            <a:pPr eaLnBrk="1" hangingPunct="1">
              <a:lnSpc>
                <a:spcPct val="90000"/>
              </a:lnSpc>
              <a:spcBef>
                <a:spcPts val="100"/>
              </a:spcBef>
              <a:spcAft>
                <a:spcPct val="50000"/>
              </a:spcAft>
              <a:buClr>
                <a:srgbClr val="333399"/>
              </a:buClr>
              <a:defRPr/>
            </a:pPr>
            <a:r>
              <a:rPr lang="fr-FR" sz="2000" dirty="0" smtClean="0">
                <a:latin typeface="Arial" charset="0"/>
                <a:ea typeface="Arial" charset="0"/>
                <a:cs typeface="Arial" charset="0"/>
              </a:rPr>
              <a:t>Méthodes et résultats</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Workflow</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Prétraitements de l’image</a:t>
            </a:r>
            <a:endParaRPr lang="fr-FR"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Classification invariant du type de fonds</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Le choix du nombre de clusters</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Modélisation </a:t>
            </a:r>
            <a:r>
              <a:rPr lang="fr-FR" sz="1600" dirty="0">
                <a:latin typeface="Arial" charset="0"/>
                <a:ea typeface="Arial" charset="0"/>
                <a:cs typeface="Arial" charset="0"/>
              </a:rPr>
              <a:t>e</a:t>
            </a:r>
            <a:r>
              <a:rPr lang="fr-FR" sz="1600" dirty="0" smtClean="0">
                <a:latin typeface="Arial" charset="0"/>
                <a:ea typeface="Arial" charset="0"/>
                <a:cs typeface="Arial" charset="0"/>
              </a:rPr>
              <a:t>mpiriques</a:t>
            </a:r>
          </a:p>
          <a:p>
            <a:pPr eaLnBrk="1" hangingPunct="1">
              <a:lnSpc>
                <a:spcPct val="90000"/>
              </a:lnSpc>
              <a:spcBef>
                <a:spcPts val="100"/>
              </a:spcBef>
              <a:spcAft>
                <a:spcPct val="50000"/>
              </a:spcAft>
              <a:buClr>
                <a:srgbClr val="333399"/>
              </a:buClr>
              <a:defRPr/>
            </a:pPr>
            <a:r>
              <a:rPr lang="fr-FR" sz="2000" dirty="0" smtClean="0">
                <a:latin typeface="Arial" charset="0"/>
                <a:ea typeface="Arial" charset="0"/>
                <a:cs typeface="Arial" charset="0"/>
              </a:rPr>
              <a:t>Discussion</a:t>
            </a:r>
          </a:p>
          <a:p>
            <a:pPr eaLnBrk="1" hangingPunct="1">
              <a:lnSpc>
                <a:spcPct val="90000"/>
              </a:lnSpc>
              <a:spcBef>
                <a:spcPts val="100"/>
              </a:spcBef>
              <a:spcAft>
                <a:spcPct val="50000"/>
              </a:spcAft>
              <a:buClr>
                <a:srgbClr val="333399"/>
              </a:buClr>
              <a:defRPr/>
            </a:pPr>
            <a:r>
              <a:rPr lang="fr-FR" sz="2000" dirty="0" smtClean="0">
                <a:latin typeface="Arial" charset="0"/>
                <a:ea typeface="Arial" charset="0"/>
                <a:cs typeface="Arial" charset="0"/>
              </a:rPr>
              <a:t>Conclusion</a:t>
            </a:r>
          </a:p>
          <a:p>
            <a:pPr eaLnBrk="1" hangingPunct="1">
              <a:lnSpc>
                <a:spcPct val="90000"/>
              </a:lnSpc>
              <a:spcBef>
                <a:spcPts val="100"/>
              </a:spcBef>
              <a:spcAft>
                <a:spcPct val="50000"/>
              </a:spcAft>
              <a:buClr>
                <a:srgbClr val="333399"/>
              </a:buClr>
              <a:defRPr/>
            </a:pPr>
            <a:endParaRPr lang="fr-FR"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fr-FR" sz="2000" kern="0" dirty="0">
              <a:solidFill>
                <a:srgbClr val="000000"/>
              </a:solidFill>
              <a:latin typeface="Arial" charset="0"/>
              <a:ea typeface="Arial" charset="0"/>
              <a:cs typeface="Arial"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1363046"/>
            <a:ext cx="5591116" cy="5396979"/>
          </a:xfrm>
          <a:prstGeom prst="rect">
            <a:avLst/>
          </a:prstGeom>
        </p:spPr>
      </p:pic>
    </p:spTree>
    <p:extLst>
      <p:ext uri="{BB962C8B-B14F-4D97-AF65-F5344CB8AC3E}">
        <p14:creationId xmlns:p14="http://schemas.microsoft.com/office/powerpoint/2010/main" val="19306449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16768" y="0"/>
            <a:ext cx="13249472" cy="1262743"/>
          </a:xfrm>
          <a:prstGeom prst="rect">
            <a:avLst/>
          </a:prstGeom>
          <a:solidFill>
            <a:srgbClr val="0731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069" y="0"/>
            <a:ext cx="7708475" cy="685800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
        <p:nvSpPr>
          <p:cNvPr id="2" name="Titre 1"/>
          <p:cNvSpPr>
            <a:spLocks noGrp="1"/>
          </p:cNvSpPr>
          <p:nvPr>
            <p:ph type="title"/>
          </p:nvPr>
        </p:nvSpPr>
        <p:spPr>
          <a:xfrm>
            <a:off x="0" y="0"/>
            <a:ext cx="12192000" cy="1262743"/>
          </a:xfrm>
          <a:solidFill>
            <a:srgbClr val="08315A">
              <a:alpha val="0"/>
            </a:srgbClr>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Méthodes et résultats : Calibration des modèles</a:t>
            </a:r>
            <a:endParaRPr lang="fr-FR" sz="3600" dirty="0" smtClean="0">
              <a:solidFill>
                <a:schemeClr val="bg1"/>
              </a:solidFill>
              <a:latin typeface="Latin Modern Roman 12" charset="0"/>
              <a:ea typeface="Latin Modern Roman 12" charset="0"/>
              <a:cs typeface="Latin Modern Roman 12" charset="0"/>
            </a:endParaRPr>
          </a:p>
        </p:txBody>
      </p:sp>
      <p:sp>
        <p:nvSpPr>
          <p:cNvPr id="14" name="ZoneTexte 13"/>
          <p:cNvSpPr txBox="1"/>
          <p:nvPr/>
        </p:nvSpPr>
        <p:spPr>
          <a:xfrm>
            <a:off x="335360" y="5013176"/>
            <a:ext cx="2520280" cy="646331"/>
          </a:xfrm>
          <a:prstGeom prst="rect">
            <a:avLst/>
          </a:prstGeom>
          <a:noFill/>
        </p:spPr>
        <p:txBody>
          <a:bodyPr wrap="square" rtlCol="0">
            <a:spAutoFit/>
          </a:bodyPr>
          <a:lstStyle/>
          <a:p>
            <a:r>
              <a:rPr lang="en-US" dirty="0" err="1" smtClean="0">
                <a:latin typeface="Arial" charset="0"/>
                <a:ea typeface="Arial" charset="0"/>
                <a:cs typeface="Arial" charset="0"/>
              </a:rPr>
              <a:t>Stumpf</a:t>
            </a:r>
            <a:r>
              <a:rPr lang="en-US" dirty="0" smtClean="0">
                <a:latin typeface="Arial" charset="0"/>
                <a:ea typeface="Arial" charset="0"/>
                <a:cs typeface="Arial" charset="0"/>
              </a:rPr>
              <a:t>:  8 </a:t>
            </a:r>
            <a:r>
              <a:rPr lang="en-US" dirty="0">
                <a:latin typeface="Arial" charset="0"/>
                <a:ea typeface="Arial" charset="0"/>
                <a:cs typeface="Arial" charset="0"/>
              </a:rPr>
              <a:t>classes</a:t>
            </a:r>
          </a:p>
          <a:p>
            <a:endParaRPr lang="en-US" dirty="0"/>
          </a:p>
        </p:txBody>
      </p:sp>
    </p:spTree>
    <p:extLst>
      <p:ext uri="{BB962C8B-B14F-4D97-AF65-F5344CB8AC3E}">
        <p14:creationId xmlns:p14="http://schemas.microsoft.com/office/powerpoint/2010/main" val="2101086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570" y="1262743"/>
            <a:ext cx="3804847" cy="3110881"/>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116" y="1151651"/>
            <a:ext cx="5553298" cy="5408194"/>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smtClean="0">
                <a:solidFill>
                  <a:schemeClr val="bg1"/>
                </a:solidFill>
                <a:latin typeface="Latin Modern Roman 12" charset="0"/>
                <a:ea typeface="Latin Modern Roman 12" charset="0"/>
                <a:cs typeface="Latin Modern Roman 12" charset="0"/>
              </a:rPr>
              <a:t>Site d’étude:</a:t>
            </a:r>
            <a:endParaRPr lang="en-US" sz="3600" dirty="0">
              <a:solidFill>
                <a:schemeClr val="bg1"/>
              </a:solidFill>
              <a:latin typeface="Latin Modern Roman 12" charset="0"/>
              <a:ea typeface="Latin Modern Roman 12" charset="0"/>
              <a:cs typeface="Latin Modern Roman 12" charset="0"/>
            </a:endParaRPr>
          </a:p>
        </p:txBody>
      </p:sp>
      <p:sp>
        <p:nvSpPr>
          <p:cNvPr id="10" name="Rectangle 3"/>
          <p:cNvSpPr txBox="1">
            <a:spLocks noChangeArrowheads="1"/>
          </p:cNvSpPr>
          <p:nvPr/>
        </p:nvSpPr>
        <p:spPr bwMode="auto">
          <a:xfrm>
            <a:off x="3124260" y="4523656"/>
            <a:ext cx="2575513" cy="30818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fr-FR" sz="1800" dirty="0" smtClean="0">
                <a:latin typeface="Arial" charset="0"/>
                <a:ea typeface="Arial" charset="0"/>
                <a:cs typeface="Arial" charset="0"/>
              </a:rPr>
              <a:t>Pourvu d’un nombre élevé de mesures de terrain produites par </a:t>
            </a:r>
            <a:r>
              <a:rPr lang="fr-FR" sz="1800" dirty="0" err="1" smtClean="0">
                <a:latin typeface="Arial" charset="0"/>
                <a:ea typeface="Arial" charset="0"/>
                <a:cs typeface="Arial" charset="0"/>
              </a:rPr>
              <a:t>echo-sounder</a:t>
            </a:r>
            <a:endParaRPr lang="fr-FR" sz="18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fr-FR" sz="18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fr-FR" sz="18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fr-FR" sz="2000"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fr-FR" sz="2000" kern="0" dirty="0">
              <a:solidFill>
                <a:srgbClr val="000000"/>
              </a:solidFill>
              <a:latin typeface="Arial" charset="0"/>
              <a:ea typeface="Arial" charset="0"/>
              <a:cs typeface="Arial" charset="0"/>
            </a:endParaRP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5" y="3053443"/>
            <a:ext cx="2943257" cy="3763152"/>
          </a:xfrm>
          <a:prstGeom prst="rect">
            <a:avLst/>
          </a:prstGeom>
        </p:spPr>
      </p:pic>
      <p:sp>
        <p:nvSpPr>
          <p:cNvPr id="5" name="Rectangle 3"/>
          <p:cNvSpPr txBox="1">
            <a:spLocks noChangeArrowheads="1"/>
          </p:cNvSpPr>
          <p:nvPr/>
        </p:nvSpPr>
        <p:spPr bwMode="auto">
          <a:xfrm>
            <a:off x="120980" y="1262743"/>
            <a:ext cx="2889391" cy="5910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fr-FR" sz="1800" kern="0" dirty="0" smtClean="0">
                <a:solidFill>
                  <a:srgbClr val="000000"/>
                </a:solidFill>
                <a:latin typeface="Arial" charset="0"/>
                <a:ea typeface="Arial" charset="0"/>
                <a:cs typeface="Arial" charset="0"/>
              </a:rPr>
              <a:t>Une surface d’environ  2’597.1332 km</a:t>
            </a:r>
            <a:r>
              <a:rPr lang="fr-FR" sz="1800" kern="0" baseline="30000" dirty="0" smtClean="0">
                <a:solidFill>
                  <a:srgbClr val="000000"/>
                </a:solidFill>
                <a:latin typeface="Arial" charset="0"/>
                <a:ea typeface="Arial" charset="0"/>
                <a:cs typeface="Arial" charset="0"/>
              </a:rPr>
              <a:t>2</a:t>
            </a:r>
            <a:r>
              <a:rPr lang="fr-FR" sz="1800" kern="0" dirty="0" smtClean="0">
                <a:solidFill>
                  <a:srgbClr val="000000"/>
                </a:solidFill>
                <a:latin typeface="Arial" charset="0"/>
                <a:ea typeface="Arial" charset="0"/>
                <a:cs typeface="Arial" charset="0"/>
              </a:rPr>
              <a:t> </a:t>
            </a:r>
          </a:p>
          <a:p>
            <a:pPr eaLnBrk="1" hangingPunct="1">
              <a:lnSpc>
                <a:spcPct val="90000"/>
              </a:lnSpc>
              <a:spcBef>
                <a:spcPts val="100"/>
              </a:spcBef>
              <a:spcAft>
                <a:spcPct val="50000"/>
              </a:spcAft>
              <a:buClr>
                <a:srgbClr val="333399"/>
              </a:buClr>
              <a:defRPr/>
            </a:pPr>
            <a:r>
              <a:rPr lang="fr-FR" sz="1800" dirty="0" smtClean="0">
                <a:latin typeface="Arial" charset="0"/>
                <a:ea typeface="Arial" charset="0"/>
                <a:cs typeface="Arial" charset="0"/>
              </a:rPr>
              <a:t>Semi-ouvert avec 4 voies d’entrée</a:t>
            </a:r>
            <a:r>
              <a:rPr lang="fr-FR" sz="1800" dirty="0" smtClean="0">
                <a:latin typeface="Arial" charset="0"/>
                <a:ea typeface="Arial" charset="0"/>
                <a:cs typeface="Arial" charset="0"/>
              </a:rPr>
              <a:t> principales</a:t>
            </a:r>
            <a:endParaRPr lang="fr-FR" sz="20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fr-FR" sz="2000"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fr-FR" sz="2000"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0548810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smtClean="0">
                <a:solidFill>
                  <a:schemeClr val="bg1"/>
                </a:solidFill>
                <a:latin typeface="Latin Modern Roman 12" charset="0"/>
                <a:ea typeface="Latin Modern Roman 12" charset="0"/>
                <a:cs typeface="Latin Modern Roman 12" charset="0"/>
              </a:rPr>
              <a:t>Senseur satellite et données bathymétriques</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268760"/>
            <a:ext cx="6168570" cy="5694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fr-FR" sz="2000" kern="0" dirty="0" smtClean="0">
                <a:solidFill>
                  <a:srgbClr val="000000"/>
                </a:solidFill>
                <a:latin typeface="Arial" charset="0"/>
                <a:ea typeface="Arial" charset="0"/>
                <a:cs typeface="Arial" charset="0"/>
              </a:rPr>
              <a:t>Senseur satellite : </a:t>
            </a:r>
            <a:r>
              <a:rPr lang="fr-FR" sz="2000" kern="0" dirty="0" smtClean="0">
                <a:solidFill>
                  <a:srgbClr val="000000"/>
                </a:solidFill>
                <a:latin typeface="Arial" charset="0"/>
                <a:ea typeface="Arial" charset="0"/>
                <a:cs typeface="Arial" charset="0"/>
              </a:rPr>
              <a:t>Sentinel-2A </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Données open-source</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Résolution multi spectrale au sol: 10 mètres</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Bande bleue additionnelle (plus courte longueur d’onde)</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Senseur composé de plusieurs détecteurs, avec des angles de vision légèrement différents</a:t>
            </a:r>
          </a:p>
          <a:p>
            <a:pPr lvl="1" eaLnBrk="1" hangingPunct="1">
              <a:lnSpc>
                <a:spcPct val="90000"/>
              </a:lnSpc>
              <a:spcBef>
                <a:spcPts val="100"/>
              </a:spcBef>
              <a:spcAft>
                <a:spcPct val="50000"/>
              </a:spcAft>
              <a:buClr>
                <a:srgbClr val="333399"/>
              </a:buClr>
              <a:defRPr/>
            </a:pPr>
            <a:endParaRPr lang="fr-FR"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données bathymétriques</a:t>
            </a:r>
            <a:endParaRPr lang="fr-FR"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Offerte par le SHOM, </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Composée d’environ </a:t>
            </a:r>
            <a:r>
              <a:rPr lang="fr-FR" sz="1600" dirty="0" smtClean="0"/>
              <a:t>18’556’254 mesures</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Mesure par </a:t>
            </a:r>
            <a:r>
              <a:rPr lang="fr-FR" sz="1600" dirty="0" err="1" smtClean="0">
                <a:latin typeface="Arial" charset="0"/>
                <a:ea typeface="Arial" charset="0"/>
                <a:cs typeface="Arial" charset="0"/>
              </a:rPr>
              <a:t>echo-sounder</a:t>
            </a:r>
            <a:r>
              <a:rPr lang="fr-FR" sz="1600" dirty="0" smtClean="0">
                <a:latin typeface="Arial" charset="0"/>
                <a:ea typeface="Arial" charset="0"/>
                <a:cs typeface="Arial" charset="0"/>
              </a:rPr>
              <a:t> avec une précision d’environ  +-2% de la profondeur.</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Seulement les mesures jusqu’à 30 mètres sont utilisées ici</a:t>
            </a:r>
          </a:p>
          <a:p>
            <a:pPr lvl="1"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Mesures ajustées au niveau de marée correspondant à la prise de vue.</a:t>
            </a:r>
          </a:p>
          <a:p>
            <a:pPr lvl="1" eaLnBrk="1" hangingPunct="1">
              <a:lnSpc>
                <a:spcPct val="90000"/>
              </a:lnSpc>
              <a:spcBef>
                <a:spcPts val="100"/>
              </a:spcBef>
              <a:spcAft>
                <a:spcPct val="50000"/>
              </a:spcAft>
              <a:buClr>
                <a:srgbClr val="333399"/>
              </a:buClr>
              <a:defRPr/>
            </a:pPr>
            <a:endParaRPr lang="fr-FR"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fr-FR" sz="1600" dirty="0" smtClean="0">
              <a:latin typeface="Arial" charset="0"/>
              <a:ea typeface="Arial" charset="0"/>
              <a:cs typeface="Arial"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328" y="1262743"/>
            <a:ext cx="7283479" cy="5770311"/>
          </a:xfrm>
          <a:prstGeom prst="rect">
            <a:avLst/>
          </a:prstGeom>
        </p:spPr>
      </p:pic>
    </p:spTree>
    <p:extLst>
      <p:ext uri="{BB962C8B-B14F-4D97-AF65-F5344CB8AC3E}">
        <p14:creationId xmlns:p14="http://schemas.microsoft.com/office/powerpoint/2010/main" val="1908435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1723033"/>
            <a:ext cx="10152640" cy="968853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Senseur satellite et données bathymétriques</a:t>
            </a:r>
            <a:endParaRPr lang="en-US" sz="3600" dirty="0">
              <a:solidFill>
                <a:schemeClr val="bg1"/>
              </a:solidFill>
              <a:latin typeface="Latin Modern Roman 12" charset="0"/>
              <a:ea typeface="Latin Modern Roman 12" charset="0"/>
              <a:cs typeface="Latin Modern Roman 12" charset="0"/>
            </a:endParaRPr>
          </a:p>
        </p:txBody>
      </p:sp>
      <p:sp>
        <p:nvSpPr>
          <p:cNvPr id="6" name="Rectangle 5"/>
          <p:cNvSpPr/>
          <p:nvPr/>
        </p:nvSpPr>
        <p:spPr>
          <a:xfrm>
            <a:off x="6384032" y="5877272"/>
            <a:ext cx="288032" cy="720080"/>
          </a:xfrm>
          <a:prstGeom prst="rect">
            <a:avLst/>
          </a:prstGeom>
          <a:solidFill>
            <a:srgbClr val="0401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937193">
            <a:off x="6284740" y="5952404"/>
            <a:ext cx="167220" cy="576064"/>
          </a:xfrm>
          <a:prstGeom prst="rect">
            <a:avLst/>
          </a:prstGeom>
          <a:solidFill>
            <a:srgbClr val="0401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txBox="1">
            <a:spLocks noChangeArrowheads="1"/>
          </p:cNvSpPr>
          <p:nvPr/>
        </p:nvSpPr>
        <p:spPr bwMode="auto">
          <a:xfrm>
            <a:off x="1" y="1268760"/>
            <a:ext cx="6168570" cy="5694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fr-FR" sz="2000" kern="0" dirty="0">
                <a:solidFill>
                  <a:srgbClr val="000000"/>
                </a:solidFill>
                <a:latin typeface="Arial" charset="0"/>
                <a:ea typeface="Arial" charset="0"/>
                <a:cs typeface="Arial" charset="0"/>
              </a:rPr>
              <a:t>Senseur satellite : Sentinel-2A </a:t>
            </a:r>
          </a:p>
          <a:p>
            <a:pPr lvl="1" eaLnBrk="1" hangingPunct="1">
              <a:lnSpc>
                <a:spcPct val="90000"/>
              </a:lnSpc>
              <a:spcBef>
                <a:spcPts val="100"/>
              </a:spcBef>
              <a:spcAft>
                <a:spcPct val="50000"/>
              </a:spcAft>
              <a:buClr>
                <a:srgbClr val="333399"/>
              </a:buClr>
              <a:defRPr/>
            </a:pPr>
            <a:r>
              <a:rPr lang="fr-FR" sz="1600" kern="0" dirty="0">
                <a:solidFill>
                  <a:srgbClr val="000000"/>
                </a:solidFill>
                <a:latin typeface="Arial" charset="0"/>
                <a:ea typeface="Arial" charset="0"/>
                <a:cs typeface="Arial" charset="0"/>
              </a:rPr>
              <a:t>Données open-source</a:t>
            </a:r>
          </a:p>
          <a:p>
            <a:pPr lvl="1" eaLnBrk="1" hangingPunct="1">
              <a:lnSpc>
                <a:spcPct val="90000"/>
              </a:lnSpc>
              <a:spcBef>
                <a:spcPts val="100"/>
              </a:spcBef>
              <a:spcAft>
                <a:spcPct val="50000"/>
              </a:spcAft>
              <a:buClr>
                <a:srgbClr val="333399"/>
              </a:buClr>
              <a:defRPr/>
            </a:pPr>
            <a:r>
              <a:rPr lang="fr-FR" sz="1600" kern="0" dirty="0">
                <a:solidFill>
                  <a:srgbClr val="000000"/>
                </a:solidFill>
                <a:latin typeface="Arial" charset="0"/>
                <a:ea typeface="Arial" charset="0"/>
                <a:cs typeface="Arial" charset="0"/>
              </a:rPr>
              <a:t>Résolution multi spectrale au sol: 10 mètres</a:t>
            </a:r>
          </a:p>
          <a:p>
            <a:pPr lvl="1" eaLnBrk="1" hangingPunct="1">
              <a:lnSpc>
                <a:spcPct val="90000"/>
              </a:lnSpc>
              <a:spcBef>
                <a:spcPts val="100"/>
              </a:spcBef>
              <a:spcAft>
                <a:spcPct val="50000"/>
              </a:spcAft>
              <a:buClr>
                <a:srgbClr val="333399"/>
              </a:buClr>
              <a:defRPr/>
            </a:pPr>
            <a:r>
              <a:rPr lang="fr-FR" sz="1600" kern="0" dirty="0">
                <a:solidFill>
                  <a:srgbClr val="000000"/>
                </a:solidFill>
                <a:latin typeface="Arial" charset="0"/>
                <a:ea typeface="Arial" charset="0"/>
                <a:cs typeface="Arial" charset="0"/>
              </a:rPr>
              <a:t>Bande bleue additionnelle (plus courte longueur d’onde)</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Senseur composé de plusieurs détecteurs, avec des angles de vision légèrement différents</a:t>
            </a:r>
          </a:p>
          <a:p>
            <a:pPr lvl="1" eaLnBrk="1" hangingPunct="1">
              <a:lnSpc>
                <a:spcPct val="90000"/>
              </a:lnSpc>
              <a:spcBef>
                <a:spcPts val="100"/>
              </a:spcBef>
              <a:spcAft>
                <a:spcPct val="50000"/>
              </a:spcAft>
              <a:buClr>
                <a:srgbClr val="333399"/>
              </a:buClr>
              <a:defRPr/>
            </a:pPr>
            <a:endParaRPr lang="fr-FR" sz="1600" dirty="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données bathymétriques</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Offerte par le SHOM, </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Composée d’environ </a:t>
            </a:r>
            <a:r>
              <a:rPr lang="fr-FR" sz="1600" dirty="0"/>
              <a:t>18’556’254 mesures</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Mesure par </a:t>
            </a:r>
            <a:r>
              <a:rPr lang="fr-FR" sz="1600" dirty="0" err="1">
                <a:latin typeface="Arial" charset="0"/>
                <a:ea typeface="Arial" charset="0"/>
                <a:cs typeface="Arial" charset="0"/>
              </a:rPr>
              <a:t>echo-sounder</a:t>
            </a:r>
            <a:r>
              <a:rPr lang="fr-FR" sz="1600" dirty="0">
                <a:latin typeface="Arial" charset="0"/>
                <a:ea typeface="Arial" charset="0"/>
                <a:cs typeface="Arial" charset="0"/>
              </a:rPr>
              <a:t> avec une précision d’environ  +-2% de la profondeur.</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Seulement les mesures jusqu’à 30 mètres sont utilisées ici</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Mesures ajustées au niveau de marée correspondant à la prise de vue.</a:t>
            </a:r>
          </a:p>
          <a:p>
            <a:pPr lvl="1" eaLnBrk="1" hangingPunct="1">
              <a:lnSpc>
                <a:spcPct val="90000"/>
              </a:lnSpc>
              <a:spcBef>
                <a:spcPts val="100"/>
              </a:spcBef>
              <a:spcAft>
                <a:spcPct val="50000"/>
              </a:spcAft>
              <a:buClr>
                <a:srgbClr val="333399"/>
              </a:buClr>
              <a:defRPr/>
            </a:pPr>
            <a:endParaRPr lang="fr-FR" sz="16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fr-FR" sz="1600" dirty="0">
              <a:latin typeface="Arial" charset="0"/>
              <a:ea typeface="Arial" charset="0"/>
              <a:cs typeface="Arial" charset="0"/>
            </a:endParaRPr>
          </a:p>
        </p:txBody>
      </p:sp>
    </p:spTree>
    <p:extLst>
      <p:ext uri="{BB962C8B-B14F-4D97-AF65-F5344CB8AC3E}">
        <p14:creationId xmlns:p14="http://schemas.microsoft.com/office/powerpoint/2010/main" val="20100767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0648"/>
            <a:ext cx="6840760" cy="691032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Senseur satellite et données bathymétriques</a:t>
            </a:r>
            <a:endParaRPr lang="en-US" sz="3600" dirty="0">
              <a:solidFill>
                <a:schemeClr val="bg1"/>
              </a:solidFill>
              <a:latin typeface="Latin Modern Roman 12" charset="0"/>
              <a:ea typeface="Latin Modern Roman 12" charset="0"/>
              <a:cs typeface="Latin Modern Roman 12" charset="0"/>
            </a:endParaRPr>
          </a:p>
        </p:txBody>
      </p:sp>
      <p:sp>
        <p:nvSpPr>
          <p:cNvPr id="7" name="Rectangle 3"/>
          <p:cNvSpPr txBox="1">
            <a:spLocks noChangeArrowheads="1"/>
          </p:cNvSpPr>
          <p:nvPr/>
        </p:nvSpPr>
        <p:spPr bwMode="auto">
          <a:xfrm>
            <a:off x="1" y="1268760"/>
            <a:ext cx="6168570" cy="5694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fr-FR" sz="2000" kern="0" dirty="0">
                <a:solidFill>
                  <a:srgbClr val="000000"/>
                </a:solidFill>
                <a:latin typeface="Arial" charset="0"/>
                <a:ea typeface="Arial" charset="0"/>
                <a:cs typeface="Arial" charset="0"/>
              </a:rPr>
              <a:t>Senseur satellite : Sentinel-2A </a:t>
            </a:r>
          </a:p>
          <a:p>
            <a:pPr lvl="1" eaLnBrk="1" hangingPunct="1">
              <a:lnSpc>
                <a:spcPct val="90000"/>
              </a:lnSpc>
              <a:spcBef>
                <a:spcPts val="100"/>
              </a:spcBef>
              <a:spcAft>
                <a:spcPct val="50000"/>
              </a:spcAft>
              <a:buClr>
                <a:srgbClr val="333399"/>
              </a:buClr>
              <a:defRPr/>
            </a:pPr>
            <a:r>
              <a:rPr lang="fr-FR" sz="1600" kern="0" dirty="0">
                <a:solidFill>
                  <a:srgbClr val="000000"/>
                </a:solidFill>
                <a:latin typeface="Arial" charset="0"/>
                <a:ea typeface="Arial" charset="0"/>
                <a:cs typeface="Arial" charset="0"/>
              </a:rPr>
              <a:t>Données open-source</a:t>
            </a:r>
          </a:p>
          <a:p>
            <a:pPr lvl="1" eaLnBrk="1" hangingPunct="1">
              <a:lnSpc>
                <a:spcPct val="90000"/>
              </a:lnSpc>
              <a:spcBef>
                <a:spcPts val="100"/>
              </a:spcBef>
              <a:spcAft>
                <a:spcPct val="50000"/>
              </a:spcAft>
              <a:buClr>
                <a:srgbClr val="333399"/>
              </a:buClr>
              <a:defRPr/>
            </a:pPr>
            <a:r>
              <a:rPr lang="fr-FR" sz="1600" kern="0" dirty="0">
                <a:solidFill>
                  <a:srgbClr val="000000"/>
                </a:solidFill>
                <a:latin typeface="Arial" charset="0"/>
                <a:ea typeface="Arial" charset="0"/>
                <a:cs typeface="Arial" charset="0"/>
              </a:rPr>
              <a:t>Résolution multi spectrale au sol: 10 mètres</a:t>
            </a:r>
          </a:p>
          <a:p>
            <a:pPr lvl="1" eaLnBrk="1" hangingPunct="1">
              <a:lnSpc>
                <a:spcPct val="90000"/>
              </a:lnSpc>
              <a:spcBef>
                <a:spcPts val="100"/>
              </a:spcBef>
              <a:spcAft>
                <a:spcPct val="50000"/>
              </a:spcAft>
              <a:buClr>
                <a:srgbClr val="333399"/>
              </a:buClr>
              <a:defRPr/>
            </a:pPr>
            <a:r>
              <a:rPr lang="fr-FR" sz="1600" kern="0" dirty="0">
                <a:solidFill>
                  <a:srgbClr val="000000"/>
                </a:solidFill>
                <a:latin typeface="Arial" charset="0"/>
                <a:ea typeface="Arial" charset="0"/>
                <a:cs typeface="Arial" charset="0"/>
              </a:rPr>
              <a:t>Bande bleue additionnelle (plus courte longueur d’onde)</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Senseur composé de plusieurs détecteurs, avec des angles de vision légèrement différents</a:t>
            </a:r>
          </a:p>
          <a:p>
            <a:pPr lvl="1" eaLnBrk="1" hangingPunct="1">
              <a:lnSpc>
                <a:spcPct val="90000"/>
              </a:lnSpc>
              <a:spcBef>
                <a:spcPts val="100"/>
              </a:spcBef>
              <a:spcAft>
                <a:spcPct val="50000"/>
              </a:spcAft>
              <a:buClr>
                <a:srgbClr val="333399"/>
              </a:buClr>
              <a:defRPr/>
            </a:pPr>
            <a:endParaRPr lang="fr-FR" sz="1600" dirty="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fr-FR" sz="1600" dirty="0" smtClean="0">
                <a:latin typeface="Arial" charset="0"/>
                <a:ea typeface="Arial" charset="0"/>
                <a:cs typeface="Arial" charset="0"/>
              </a:rPr>
              <a:t>Données </a:t>
            </a:r>
            <a:r>
              <a:rPr lang="fr-FR" sz="1600" dirty="0">
                <a:latin typeface="Arial" charset="0"/>
                <a:ea typeface="Arial" charset="0"/>
                <a:cs typeface="Arial" charset="0"/>
              </a:rPr>
              <a:t>bathymétriques</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Offerte par le SHOM, </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Composée d’environ </a:t>
            </a:r>
            <a:r>
              <a:rPr lang="fr-FR" sz="1600" dirty="0"/>
              <a:t>18’556’254 mesures</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Mesure par </a:t>
            </a:r>
            <a:r>
              <a:rPr lang="fr-FR" sz="1600" dirty="0" err="1">
                <a:latin typeface="Arial" charset="0"/>
                <a:ea typeface="Arial" charset="0"/>
                <a:cs typeface="Arial" charset="0"/>
              </a:rPr>
              <a:t>echo-sounder</a:t>
            </a:r>
            <a:r>
              <a:rPr lang="fr-FR" sz="1600" dirty="0">
                <a:latin typeface="Arial" charset="0"/>
                <a:ea typeface="Arial" charset="0"/>
                <a:cs typeface="Arial" charset="0"/>
              </a:rPr>
              <a:t> avec une précision d’environ  +-2% de la profondeur.</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Seulement les mesures jusqu’à 30 mètres sont utilisées ici</a:t>
            </a:r>
          </a:p>
          <a:p>
            <a:pPr lvl="1" eaLnBrk="1" hangingPunct="1">
              <a:lnSpc>
                <a:spcPct val="90000"/>
              </a:lnSpc>
              <a:spcBef>
                <a:spcPts val="100"/>
              </a:spcBef>
              <a:spcAft>
                <a:spcPct val="50000"/>
              </a:spcAft>
              <a:buClr>
                <a:srgbClr val="333399"/>
              </a:buClr>
              <a:defRPr/>
            </a:pPr>
            <a:r>
              <a:rPr lang="fr-FR" sz="1600" dirty="0">
                <a:latin typeface="Arial" charset="0"/>
                <a:ea typeface="Arial" charset="0"/>
                <a:cs typeface="Arial" charset="0"/>
              </a:rPr>
              <a:t>Mesures ajustées au niveau de marée correspondant à la prise de vue.</a:t>
            </a:r>
          </a:p>
          <a:p>
            <a:pPr lvl="1" eaLnBrk="1" hangingPunct="1">
              <a:lnSpc>
                <a:spcPct val="90000"/>
              </a:lnSpc>
              <a:spcBef>
                <a:spcPts val="100"/>
              </a:spcBef>
              <a:spcAft>
                <a:spcPct val="50000"/>
              </a:spcAft>
              <a:buClr>
                <a:srgbClr val="333399"/>
              </a:buClr>
              <a:defRPr/>
            </a:pPr>
            <a:endParaRPr lang="fr-FR" sz="16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fr-FR" sz="1600" dirty="0">
              <a:latin typeface="Arial" charset="0"/>
              <a:ea typeface="Arial" charset="0"/>
              <a:cs typeface="Arial" charset="0"/>
            </a:endParaRPr>
          </a:p>
        </p:txBody>
      </p:sp>
    </p:spTree>
    <p:extLst>
      <p:ext uri="{BB962C8B-B14F-4D97-AF65-F5344CB8AC3E}">
        <p14:creationId xmlns:p14="http://schemas.microsoft.com/office/powerpoint/2010/main" val="31748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176" y="5445224"/>
            <a:ext cx="3241691" cy="958135"/>
          </a:xfrm>
          <a:prstGeom prst="rect">
            <a:avLst/>
          </a:prstGeom>
        </p:spPr>
      </p:pic>
      <p:sp>
        <p:nvSpPr>
          <p:cNvPr id="5" name="Rectangle 3"/>
          <p:cNvSpPr txBox="1">
            <a:spLocks noChangeArrowheads="1"/>
          </p:cNvSpPr>
          <p:nvPr/>
        </p:nvSpPr>
        <p:spPr bwMode="auto">
          <a:xfrm>
            <a:off x="6023430" y="1290127"/>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457200" lvl="0" indent="-457200" eaLnBrk="1" hangingPunct="1">
              <a:lnSpc>
                <a:spcPct val="90000"/>
              </a:lnSpc>
              <a:spcBef>
                <a:spcPts val="100"/>
              </a:spcBef>
              <a:spcAft>
                <a:spcPct val="50000"/>
              </a:spcAft>
              <a:buClr>
                <a:srgbClr val="333399"/>
              </a:buClr>
              <a:buFont typeface="+mj-lt"/>
              <a:buAutoNum type="arabicPeriod"/>
              <a:defRPr/>
            </a:pPr>
            <a:r>
              <a:rPr lang="fr-FR" sz="2000" kern="0" dirty="0" smtClean="0">
                <a:solidFill>
                  <a:srgbClr val="000000"/>
                </a:solidFill>
                <a:latin typeface="Arial" charset="0"/>
                <a:ea typeface="Arial" charset="0"/>
                <a:cs typeface="Arial" charset="0"/>
              </a:rPr>
              <a:t>Echantillonnage de 4 bandes</a:t>
            </a:r>
          </a:p>
          <a:p>
            <a:pPr marL="457200" lvl="0" indent="-457200" eaLnBrk="1" hangingPunct="1">
              <a:lnSpc>
                <a:spcPct val="90000"/>
              </a:lnSpc>
              <a:spcBef>
                <a:spcPts val="100"/>
              </a:spcBef>
              <a:spcAft>
                <a:spcPct val="50000"/>
              </a:spcAft>
              <a:buClr>
                <a:srgbClr val="333399"/>
              </a:buClr>
              <a:buFont typeface="+mj-lt"/>
              <a:buAutoNum type="arabicPeriod"/>
              <a:defRPr/>
            </a:pPr>
            <a:r>
              <a:rPr lang="fr-FR" sz="2000" kern="0" dirty="0" smtClean="0">
                <a:solidFill>
                  <a:srgbClr val="000000"/>
                </a:solidFill>
                <a:latin typeface="Arial" charset="0"/>
                <a:ea typeface="Arial" charset="0"/>
                <a:cs typeface="Arial" charset="0"/>
              </a:rPr>
              <a:t>Prétraitements d’image:</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Seuillage : défini empiriquement </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Suppression des reflets</a:t>
            </a:r>
          </a:p>
          <a:p>
            <a:pPr marL="457200" indent="-457200" eaLnBrk="1" hangingPunct="1">
              <a:lnSpc>
                <a:spcPct val="90000"/>
              </a:lnSpc>
              <a:spcBef>
                <a:spcPts val="100"/>
              </a:spcBef>
              <a:spcAft>
                <a:spcPct val="50000"/>
              </a:spcAft>
              <a:buClr>
                <a:srgbClr val="333399"/>
              </a:buClr>
              <a:buFont typeface="+mj-lt"/>
              <a:buAutoNum type="arabicPeriod"/>
              <a:defRPr/>
            </a:pPr>
            <a:r>
              <a:rPr lang="fr-FR" sz="2000" kern="0" dirty="0" smtClean="0">
                <a:solidFill>
                  <a:srgbClr val="000000"/>
                </a:solidFill>
                <a:latin typeface="Arial" charset="0"/>
                <a:ea typeface="Arial" charset="0"/>
                <a:cs typeface="Arial" charset="0"/>
              </a:rPr>
              <a:t>Calcul</a:t>
            </a:r>
            <a:r>
              <a:rPr lang="fr-FR" sz="2000" kern="0" dirty="0" smtClean="0">
                <a:solidFill>
                  <a:srgbClr val="000000"/>
                </a:solidFill>
                <a:latin typeface="Arial" charset="0"/>
                <a:ea typeface="Arial" charset="0"/>
                <a:cs typeface="Arial" charset="0"/>
              </a:rPr>
              <a:t>s des DII et de la Teinte comme descripteurs</a:t>
            </a:r>
            <a:endParaRPr lang="fr-FR" sz="2000" kern="0" dirty="0" smtClean="0">
              <a:solidFill>
                <a:srgbClr val="000000"/>
              </a:solidFill>
              <a:latin typeface="Arial" charset="0"/>
              <a:ea typeface="Arial" charset="0"/>
              <a:cs typeface="Arial" charset="0"/>
            </a:endParaRPr>
          </a:p>
          <a:p>
            <a:pPr marL="457200" indent="-457200" eaLnBrk="1" hangingPunct="1">
              <a:lnSpc>
                <a:spcPct val="90000"/>
              </a:lnSpc>
              <a:spcBef>
                <a:spcPts val="100"/>
              </a:spcBef>
              <a:spcAft>
                <a:spcPct val="50000"/>
              </a:spcAft>
              <a:buClr>
                <a:srgbClr val="333399"/>
              </a:buClr>
              <a:buFont typeface="+mj-lt"/>
              <a:buAutoNum type="arabicPeriod"/>
              <a:defRPr/>
            </a:pPr>
            <a:r>
              <a:rPr lang="fr-FR" sz="2000" kern="0" dirty="0" smtClean="0">
                <a:solidFill>
                  <a:srgbClr val="000000"/>
                </a:solidFill>
                <a:latin typeface="Arial" charset="0"/>
                <a:ea typeface="Arial" charset="0"/>
                <a:cs typeface="Arial" charset="0"/>
              </a:rPr>
              <a:t>Choix du nombre de clusters:</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Analyse basée sur la méthode de Ward appliquée à du </a:t>
            </a:r>
            <a:r>
              <a:rPr lang="fr-FR" sz="1600" kern="0" dirty="0" err="1" smtClean="0">
                <a:solidFill>
                  <a:srgbClr val="000000"/>
                </a:solidFill>
                <a:latin typeface="Arial" charset="0"/>
                <a:ea typeface="Arial" charset="0"/>
                <a:cs typeface="Arial" charset="0"/>
              </a:rPr>
              <a:t>clustering</a:t>
            </a:r>
            <a:r>
              <a:rPr lang="fr-FR" sz="1600" kern="0" dirty="0" smtClean="0">
                <a:solidFill>
                  <a:srgbClr val="000000"/>
                </a:solidFill>
                <a:latin typeface="Arial" charset="0"/>
                <a:ea typeface="Arial" charset="0"/>
                <a:cs typeface="Arial" charset="0"/>
              </a:rPr>
              <a:t> hiérarchisé</a:t>
            </a: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Analyse basée sur l’indice de silhouette</a:t>
            </a:r>
          </a:p>
          <a:p>
            <a:pPr marL="457200" indent="-457200" eaLnBrk="1" hangingPunct="1">
              <a:lnSpc>
                <a:spcPct val="90000"/>
              </a:lnSpc>
              <a:spcBef>
                <a:spcPts val="100"/>
              </a:spcBef>
              <a:spcAft>
                <a:spcPct val="50000"/>
              </a:spcAft>
              <a:buClr>
                <a:srgbClr val="333399"/>
              </a:buClr>
              <a:buFont typeface="+mj-lt"/>
              <a:buAutoNum type="arabicPeriod"/>
              <a:defRPr/>
            </a:pPr>
            <a:r>
              <a:rPr lang="fr-FR" sz="2000" kern="0" dirty="0" smtClean="0">
                <a:solidFill>
                  <a:srgbClr val="000000"/>
                </a:solidFill>
                <a:latin typeface="Arial" charset="0"/>
                <a:ea typeface="Arial" charset="0"/>
                <a:cs typeface="Arial" charset="0"/>
              </a:rPr>
              <a:t>Classification invariant du type de la profondeur: K-</a:t>
            </a:r>
            <a:r>
              <a:rPr lang="fr-FR" sz="2000" kern="0" dirty="0" err="1" smtClean="0">
                <a:solidFill>
                  <a:srgbClr val="000000"/>
                </a:solidFill>
                <a:latin typeface="Arial" charset="0"/>
                <a:ea typeface="Arial" charset="0"/>
                <a:cs typeface="Arial" charset="0"/>
              </a:rPr>
              <a:t>means</a:t>
            </a:r>
            <a:endParaRPr lang="fr-FR"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fr-FR" sz="1600" kern="0" dirty="0" smtClean="0">
                <a:solidFill>
                  <a:srgbClr val="000000"/>
                </a:solidFill>
                <a:latin typeface="Arial" charset="0"/>
                <a:ea typeface="Arial" charset="0"/>
                <a:cs typeface="Arial" charset="0"/>
              </a:rPr>
              <a:t>Vise à minimiser l’inertie intra-cluster:</a:t>
            </a:r>
          </a:p>
          <a:p>
            <a:pPr marL="457200" lvl="0" indent="-457200" eaLnBrk="1" hangingPunct="1">
              <a:lnSpc>
                <a:spcPct val="90000"/>
              </a:lnSpc>
              <a:spcBef>
                <a:spcPts val="100"/>
              </a:spcBef>
              <a:spcAft>
                <a:spcPct val="50000"/>
              </a:spcAft>
              <a:buClr>
                <a:srgbClr val="333399"/>
              </a:buClr>
              <a:buFont typeface="+mj-lt"/>
              <a:buAutoNum type="arabicPeriod"/>
              <a:defRPr/>
            </a:pPr>
            <a:endParaRPr lang="fr-FR" kern="0" dirty="0" smtClean="0">
              <a:solidFill>
                <a:srgbClr val="000000"/>
              </a:solidFill>
              <a:latin typeface="Arial" charset="0"/>
              <a:ea typeface="Arial" charset="0"/>
              <a:cs typeface="Arial" charset="0"/>
            </a:endParaRPr>
          </a:p>
          <a:p>
            <a:pPr marL="457200" lvl="0" indent="-457200" eaLnBrk="1" hangingPunct="1">
              <a:lnSpc>
                <a:spcPct val="90000"/>
              </a:lnSpc>
              <a:spcBef>
                <a:spcPts val="100"/>
              </a:spcBef>
              <a:spcAft>
                <a:spcPct val="50000"/>
              </a:spcAft>
              <a:buClr>
                <a:srgbClr val="333399"/>
              </a:buClr>
              <a:buFont typeface="+mj-lt"/>
              <a:buAutoNum type="arabicPeriod"/>
              <a:defRPr/>
            </a:pPr>
            <a:r>
              <a:rPr lang="fr-FR" sz="2000" kern="0" dirty="0" smtClean="0">
                <a:solidFill>
                  <a:srgbClr val="000000"/>
                </a:solidFill>
                <a:latin typeface="Arial" charset="0"/>
                <a:ea typeface="Arial" charset="0"/>
                <a:cs typeface="Arial" charset="0"/>
              </a:rPr>
              <a:t>Calibration des modèles empiriques</a:t>
            </a:r>
          </a:p>
          <a:p>
            <a:pPr lvl="0" eaLnBrk="1" hangingPunct="1">
              <a:lnSpc>
                <a:spcPct val="90000"/>
              </a:lnSpc>
              <a:spcBef>
                <a:spcPts val="100"/>
              </a:spcBef>
              <a:spcAft>
                <a:spcPct val="50000"/>
              </a:spcAft>
              <a:buClr>
                <a:srgbClr val="333399"/>
              </a:buClr>
              <a:defRPr/>
            </a:pPr>
            <a:endParaRPr lang="fr-FR" sz="2000" kern="0" dirty="0">
              <a:solidFill>
                <a:srgbClr val="000000"/>
              </a:solidFill>
              <a:latin typeface="Arial" charset="0"/>
              <a:ea typeface="Arial" charset="0"/>
              <a:cs typeface="Arial" charset="0"/>
            </a:endParaRPr>
          </a:p>
        </p:txBody>
      </p:sp>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smtClean="0">
                <a:solidFill>
                  <a:schemeClr val="bg1"/>
                </a:solidFill>
                <a:latin typeface="Latin Modern Roman 12" charset="0"/>
                <a:ea typeface="Latin Modern Roman 12" charset="0"/>
                <a:cs typeface="Latin Modern Roman 12" charset="0"/>
              </a:rPr>
              <a:t>Méthodes et résultats: </a:t>
            </a:r>
            <a:r>
              <a:rPr lang="fr-FR" sz="3600" dirty="0" smtClean="0">
                <a:solidFill>
                  <a:schemeClr val="bg1"/>
                </a:solidFill>
                <a:latin typeface="Latin Modern Roman 12" charset="0"/>
                <a:ea typeface="Latin Modern Roman 12" charset="0"/>
                <a:cs typeface="Latin Modern Roman 12" charset="0"/>
              </a:rPr>
              <a:t>Workflow</a:t>
            </a: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11" y="1262743"/>
            <a:ext cx="3522547" cy="5495865"/>
          </a:xfrm>
          <a:prstGeom prst="rect">
            <a:avLst/>
          </a:prstGeom>
        </p:spPr>
      </p:pic>
    </p:spTree>
    <p:extLst>
      <p:ext uri="{BB962C8B-B14F-4D97-AF65-F5344CB8AC3E}">
        <p14:creationId xmlns:p14="http://schemas.microsoft.com/office/powerpoint/2010/main" val="1688715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11430</TotalTime>
  <Words>3726</Words>
  <Application>Microsoft Macintosh PowerPoint</Application>
  <PresentationFormat>Grand écran</PresentationFormat>
  <Paragraphs>528</Paragraphs>
  <Slides>41</Slides>
  <Notes>30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41</vt:i4>
      </vt:variant>
    </vt:vector>
  </HeadingPairs>
  <TitlesOfParts>
    <vt:vector size="50" baseType="lpstr">
      <vt:lpstr>Calibri</vt:lpstr>
      <vt:lpstr>Calibri Light</vt:lpstr>
      <vt:lpstr>Cambria Math</vt:lpstr>
      <vt:lpstr>Courier New</vt:lpstr>
      <vt:lpstr>Latin Modern Roman 12</vt:lpstr>
      <vt:lpstr>Mangal</vt:lpstr>
      <vt:lpstr>Wingdings</vt:lpstr>
      <vt:lpstr>Arial</vt:lpstr>
      <vt:lpstr>Thème Office</vt:lpstr>
      <vt:lpstr>Présentation PowerPoint</vt:lpstr>
      <vt:lpstr>Bathymétrie satellitaire, contextes et motivations </vt:lpstr>
      <vt:lpstr> Principes physiques en milieu aqueux</vt:lpstr>
      <vt:lpstr> Objectifs des travaux</vt:lpstr>
      <vt:lpstr> Site d’étude:</vt:lpstr>
      <vt:lpstr> Senseur satellite et données bathymétriques</vt:lpstr>
      <vt:lpstr> Senseur satellite et données bathymétriques</vt:lpstr>
      <vt:lpstr> Senseur satellite et données bathymétriques</vt:lpstr>
      <vt:lpstr> Méthodes et résultats: Workflow</vt:lpstr>
      <vt:lpstr>  Méthodes et résultats : Prétraitements d’image</vt:lpstr>
      <vt:lpstr>  Méthodes et résultats : Prétraitements d’image</vt:lpstr>
      <vt:lpstr>  Méthodes et résultats : Calculs des descripteurs</vt:lpstr>
      <vt:lpstr>  Méthodes et résultats : Calculs des descripteurs</vt:lpstr>
      <vt:lpstr>  Méthodes et résultats : Calculs des descripteurs</vt:lpstr>
      <vt:lpstr>  Méthodes et résultats : Calculs des descripteurs</vt:lpstr>
      <vt:lpstr>  Méthodes et résultats : Calculs des descripteurs</vt:lpstr>
      <vt:lpstr>  Méthodes et résultats : Choix du nombre de clusters</vt:lpstr>
      <vt:lpstr>  Méthodes et résultats : Choix du nombre de clusters</vt:lpstr>
      <vt:lpstr>  Méthodes et résultats : Choix du nombre de clusters</vt:lpstr>
      <vt:lpstr>  Méthodes et résultats : Choix du nombre de clusters</vt:lpstr>
      <vt:lpstr>  Méthodes et résultats : Classification K-means</vt:lpstr>
      <vt:lpstr>  Méthodes et résultats : Modèles empiriques</vt:lpstr>
      <vt:lpstr>  Méthodes et résultats : Calibration des modèles</vt:lpstr>
      <vt:lpstr>  Méthodes et résultats : Calibration des modèles</vt:lpstr>
      <vt:lpstr>  Méthodes et résultats : Calibration des modèles</vt:lpstr>
      <vt:lpstr>  Méthodes et résultats : Calibration des modèles</vt:lpstr>
      <vt:lpstr>  Méthodes et résultats : Calibration des modèles</vt:lpstr>
      <vt:lpstr>  Méthodes et résultats : Modèles empiriques</vt:lpstr>
      <vt:lpstr> Discussion</vt:lpstr>
      <vt:lpstr> Discussion</vt:lpstr>
      <vt:lpstr> Discussion</vt:lpstr>
      <vt:lpstr> Conclusion</vt:lpstr>
      <vt:lpstr> Conclusion</vt:lpstr>
      <vt:lpstr> Image pre-processing </vt:lpstr>
      <vt:lpstr> Bottom type and water classification (1) </vt:lpstr>
      <vt:lpstr> The number of clusters </vt:lpstr>
      <vt:lpstr> Bottom type and water classification (2)</vt:lpstr>
      <vt:lpstr> Physic principles in water surrounding </vt:lpstr>
      <vt:lpstr> Physic principles in water surrounding </vt:lpstr>
      <vt:lpstr> Sommaire</vt:lpstr>
      <vt:lpstr>  Méthodes et résultats : Calibration des modèles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Selim  Amrari</dc:creator>
  <cp:lastModifiedBy>Selim  Amrari</cp:lastModifiedBy>
  <cp:revision>268</cp:revision>
  <cp:lastPrinted>2018-03-12T22:40:36Z</cp:lastPrinted>
  <dcterms:created xsi:type="dcterms:W3CDTF">2017-10-08T11:54:02Z</dcterms:created>
  <dcterms:modified xsi:type="dcterms:W3CDTF">2018-03-13T20:09:43Z</dcterms:modified>
</cp:coreProperties>
</file>